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72" r:id="rId3"/>
    <p:sldId id="273" r:id="rId4"/>
    <p:sldId id="274" r:id="rId5"/>
    <p:sldId id="275" r:id="rId6"/>
    <p:sldId id="257" r:id="rId7"/>
    <p:sldId id="258" r:id="rId8"/>
    <p:sldId id="259" r:id="rId9"/>
    <p:sldId id="276" r:id="rId10"/>
    <p:sldId id="260" r:id="rId11"/>
    <p:sldId id="261" r:id="rId12"/>
    <p:sldId id="277" r:id="rId13"/>
    <p:sldId id="263" r:id="rId14"/>
    <p:sldId id="264" r:id="rId15"/>
    <p:sldId id="265" r:id="rId16"/>
    <p:sldId id="266" r:id="rId17"/>
    <p:sldId id="267" r:id="rId18"/>
    <p:sldId id="278" r:id="rId19"/>
    <p:sldId id="279" r:id="rId20"/>
    <p:sldId id="270" r:id="rId21"/>
    <p:sldId id="280" r:id="rId22"/>
    <p:sldId id="281" r:id="rId23"/>
    <p:sldId id="28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30DA-8336-48A4-9D8C-B5E285A5820A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4F002-6E37-4C1B-A6E7-5901F6650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41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30DA-8336-48A4-9D8C-B5E285A5820A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4F002-6E37-4C1B-A6E7-5901F6650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25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30DA-8336-48A4-9D8C-B5E285A5820A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4F002-6E37-4C1B-A6E7-5901F6650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6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30DA-8336-48A4-9D8C-B5E285A5820A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4F002-6E37-4C1B-A6E7-5901F6650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77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30DA-8336-48A4-9D8C-B5E285A5820A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4F002-6E37-4C1B-A6E7-5901F6650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43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30DA-8336-48A4-9D8C-B5E285A5820A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4F002-6E37-4C1B-A6E7-5901F6650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14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30DA-8336-48A4-9D8C-B5E285A5820A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4F002-6E37-4C1B-A6E7-5901F6650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80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30DA-8336-48A4-9D8C-B5E285A5820A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4F002-6E37-4C1B-A6E7-5901F6650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65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30DA-8336-48A4-9D8C-B5E285A5820A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4F002-6E37-4C1B-A6E7-5901F6650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20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30DA-8336-48A4-9D8C-B5E285A5820A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4F002-6E37-4C1B-A6E7-5901F6650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06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30DA-8336-48A4-9D8C-B5E285A5820A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4F002-6E37-4C1B-A6E7-5901F6650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32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130DA-8336-48A4-9D8C-B5E285A5820A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4F002-6E37-4C1B-A6E7-5901F6650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91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2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34.jpeg"/><Relationship Id="rId7" Type="http://schemas.openxmlformats.org/officeDocument/2006/relationships/image" Target="../media/image35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1.emf"/><Relationship Id="rId7" Type="http://schemas.openxmlformats.org/officeDocument/2006/relationships/image" Target="../media/image22.jpe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42.jpe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7497" y="2150165"/>
            <a:ext cx="89570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Aircraft Materials </a:t>
            </a:r>
          </a:p>
          <a:p>
            <a:pPr algn="ctr"/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– Microstructure – Property Relations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ABC33-C2B7-4CC6-A4CD-70B031EC3401}"/>
              </a:ext>
            </a:extLst>
          </p:cNvPr>
          <p:cNvSpPr txBox="1"/>
          <p:nvPr/>
        </p:nvSpPr>
        <p:spPr>
          <a:xfrm>
            <a:off x="3299792" y="626164"/>
            <a:ext cx="5218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Study</a:t>
            </a:r>
          </a:p>
          <a:p>
            <a:pPr algn="ctr"/>
            <a:r>
              <a:rPr lang="en-US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(by Dr S Gowthaman)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720DE-21E3-4400-A7AA-A8C81879D9EA}"/>
              </a:ext>
            </a:extLst>
          </p:cNvPr>
          <p:cNvSpPr txBox="1"/>
          <p:nvPr/>
        </p:nvSpPr>
        <p:spPr>
          <a:xfrm>
            <a:off x="629478" y="4204252"/>
            <a:ext cx="109330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present overview of materials used in aircraft structures.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highlight the influence of processing – microstructure – property relations in certain aircraft material (polymer composites).</a:t>
            </a:r>
          </a:p>
        </p:txBody>
      </p:sp>
    </p:spTree>
    <p:extLst>
      <p:ext uri="{BB962C8B-B14F-4D97-AF65-F5344CB8AC3E}">
        <p14:creationId xmlns:p14="http://schemas.microsoft.com/office/powerpoint/2010/main" val="3477731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8874" y="1653978"/>
            <a:ext cx="22896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Fiber reinforcements</a:t>
            </a:r>
          </a:p>
          <a:p>
            <a:r>
              <a:rPr lang="en-US" sz="1600" b="1" i="1" u="sng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Inorganic</a:t>
            </a:r>
          </a:p>
          <a:p>
            <a:r>
              <a:rPr lang="en-US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Glass</a:t>
            </a:r>
          </a:p>
          <a:p>
            <a:r>
              <a:rPr lang="en-US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Boron/tungsten wire</a:t>
            </a:r>
          </a:p>
          <a:p>
            <a:r>
              <a:rPr lang="en-US" sz="1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Silicon carbide</a:t>
            </a:r>
          </a:p>
          <a:p>
            <a:r>
              <a:rPr lang="en-US" sz="1600" b="1" i="1" u="sng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Organic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Aramid (Kevlar)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Carbon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612" y="1696109"/>
            <a:ext cx="2894877" cy="47266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83000" y="152400"/>
            <a:ext cx="4906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Polymer Matrix Composites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694574" y="1250538"/>
            <a:ext cx="2391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Possible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Compositions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66960" y="4643647"/>
            <a:ext cx="219516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Stainless steel alloy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Aluminum alloy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Titanium alloy</a:t>
            </a:r>
          </a:p>
          <a:p>
            <a:r>
              <a:rPr lang="en-US" sz="1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Carbon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Carbonized resin</a:t>
            </a:r>
          </a:p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CVD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carbon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graphite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Carbon powder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38874" y="3997276"/>
            <a:ext cx="132666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Fillers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Powder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Silica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Carbon</a:t>
            </a: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Microballoon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Phenolic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Carbon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Glass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49687" y="1304559"/>
            <a:ext cx="3318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Possible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Reinforcement Forms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79660" y="1660159"/>
            <a:ext cx="22896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materials</a:t>
            </a:r>
          </a:p>
          <a:p>
            <a:r>
              <a:rPr lang="en-US" sz="1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Thermoplastic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Polyester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Polyamide</a:t>
            </a: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Polysulfone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Thermoset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Epoxy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Phenolic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Polyester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Polyimide</a:t>
            </a: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Bismaleimide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Pitch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0512" y="727563"/>
            <a:ext cx="108874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u="sng" dirty="0">
                <a:solidFill>
                  <a:srgbClr val="0000FF"/>
                </a:solidFill>
                <a:latin typeface="Times New Roman" panose="02020603050405020304" pitchFamily="18" charset="0"/>
              </a:rPr>
              <a:t>Compositions</a:t>
            </a:r>
            <a:r>
              <a:rPr lang="en-US" sz="2000" i="1" dirty="0">
                <a:latin typeface="Times New Roman" panose="02020603050405020304" pitchFamily="18" charset="0"/>
              </a:rPr>
              <a:t> influence the type of processing and resulting microstructure / properties……..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97606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66900" y="5703330"/>
            <a:ext cx="891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properties and service temperatures for selected reinforcement fibers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Inorganic fibers: glass (maximum temperature 970 °C) and aramid (maximum temperature 500 °C).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Organic fibers: carbon (maximum temperature 2500 °C) and graphite (maximum temperature 3000 °C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10" y="1588650"/>
            <a:ext cx="11788184" cy="39427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83000" y="152400"/>
            <a:ext cx="4906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Polymer Matrix Composites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77672" y="838775"/>
            <a:ext cx="108874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u="sng" dirty="0">
                <a:solidFill>
                  <a:srgbClr val="0000FF"/>
                </a:solidFill>
                <a:latin typeface="Times New Roman" panose="02020603050405020304" pitchFamily="18" charset="0"/>
              </a:rPr>
              <a:t>Compositions</a:t>
            </a:r>
            <a:r>
              <a:rPr lang="en-US" sz="2000" i="1" dirty="0">
                <a:latin typeface="Times New Roman" panose="02020603050405020304" pitchFamily="18" charset="0"/>
              </a:rPr>
              <a:t> influence the type of processing and resulting microstructure / properties……..</a:t>
            </a:r>
            <a:endParaRPr lang="en-US" sz="20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866900" y="1494035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Density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17493" y="1511994"/>
            <a:ext cx="100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Strength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13900" y="15251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Modulus</a:t>
            </a:r>
          </a:p>
        </p:txBody>
      </p:sp>
    </p:spTree>
    <p:extLst>
      <p:ext uri="{BB962C8B-B14F-4D97-AF65-F5344CB8AC3E}">
        <p14:creationId xmlns:p14="http://schemas.microsoft.com/office/powerpoint/2010/main" val="348390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83000" y="152400"/>
            <a:ext cx="4906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Polymer Matrix Composites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77672" y="838775"/>
            <a:ext cx="108874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u="sng" dirty="0">
                <a:solidFill>
                  <a:srgbClr val="0000FF"/>
                </a:solidFill>
                <a:latin typeface="Times New Roman" panose="02020603050405020304" pitchFamily="18" charset="0"/>
              </a:rPr>
              <a:t>Compositions</a:t>
            </a:r>
            <a:r>
              <a:rPr lang="en-US" sz="2000" i="1" dirty="0">
                <a:latin typeface="Times New Roman" panose="02020603050405020304" pitchFamily="18" charset="0"/>
              </a:rPr>
              <a:t> influence the type of processing and resulting microstructure and properties……..</a:t>
            </a:r>
            <a:endParaRPr lang="en-US" sz="20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879600" y="1659135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Density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01593" y="1677094"/>
            <a:ext cx="100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Strength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26600" y="16902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Modulus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70074"/>
          <a:stretch/>
        </p:blipFill>
        <p:spPr>
          <a:xfrm>
            <a:off x="508832" y="2059582"/>
            <a:ext cx="3681198" cy="24362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30601" b="30744"/>
          <a:stretch/>
        </p:blipFill>
        <p:spPr>
          <a:xfrm>
            <a:off x="4239668" y="2097226"/>
            <a:ext cx="3326623" cy="28437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70132"/>
          <a:stretch/>
        </p:blipFill>
        <p:spPr>
          <a:xfrm>
            <a:off x="8099094" y="2184400"/>
            <a:ext cx="3787842" cy="25019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77672" y="5093206"/>
            <a:ext cx="110571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properties and service temperatures for selected matrix resins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Thermoplastics: polyester (unfilled; maximum temperature 140 °C), polyamide (nylon 6/6, unfilled; maximum temperature 130 °C), 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polysulfone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(standard; maximum temperature 160 °C).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Thermosets: epoxy (unfilled; maximum temperature 260 °C), phenolic (unfilled; maximum temperature 230°C) and polyimide (unfilled; maximum temperature 370 °C)</a:t>
            </a:r>
          </a:p>
        </p:txBody>
      </p:sp>
    </p:spTree>
    <p:extLst>
      <p:ext uri="{BB962C8B-B14F-4D97-AF65-F5344CB8AC3E}">
        <p14:creationId xmlns:p14="http://schemas.microsoft.com/office/powerpoint/2010/main" val="3414381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961" y="1476724"/>
            <a:ext cx="6525339" cy="50912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1500" y="830393"/>
            <a:ext cx="11036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Forms of composition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influences microstructure and properties……Effect of fiber orientation on the strength of carbon-fiber/epoxy composites is shown in the Figure.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83000" y="152400"/>
            <a:ext cx="4906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Polymer Matrix Composites</a:t>
            </a:r>
          </a:p>
        </p:txBody>
      </p:sp>
    </p:spTree>
    <p:extLst>
      <p:ext uri="{BB962C8B-B14F-4D97-AF65-F5344CB8AC3E}">
        <p14:creationId xmlns:p14="http://schemas.microsoft.com/office/powerpoint/2010/main" val="1153010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1" y="1521927"/>
            <a:ext cx="2452707" cy="1724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808" y="1420562"/>
            <a:ext cx="2479688" cy="19270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291" y="1463844"/>
            <a:ext cx="2778482" cy="2111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5089" y="4120749"/>
            <a:ext cx="4506611" cy="25480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6645" y="4125744"/>
            <a:ext cx="4896775" cy="24794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9452" y="2763019"/>
            <a:ext cx="1109589" cy="8702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8836" y="2938330"/>
            <a:ext cx="1096949" cy="8897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9640" y="2635715"/>
            <a:ext cx="1190122" cy="9975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27623" y="649650"/>
            <a:ext cx="9216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of processing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influences the microstructure and properties – Glass / epoxy composites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83000" y="88900"/>
            <a:ext cx="4906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Polymer Matrix Composites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21784" y="1241178"/>
            <a:ext cx="1211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Hand lay-up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55236" y="1149351"/>
            <a:ext cx="1584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Vacuum bagging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07745" y="1131267"/>
            <a:ext cx="2290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Vacuum infusion of resin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24351" y="3285845"/>
            <a:ext cx="1458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More air bubbles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01607" y="3562606"/>
            <a:ext cx="1362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Less air bubbles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43546" y="3336528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No air bubbles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3AA651-C976-4C82-8171-27D8989006D9}"/>
              </a:ext>
            </a:extLst>
          </p:cNvPr>
          <p:cNvSpPr txBox="1"/>
          <p:nvPr/>
        </p:nvSpPr>
        <p:spPr>
          <a:xfrm>
            <a:off x="2325527" y="3534020"/>
            <a:ext cx="1458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Microstructure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575CBF-1C00-4D4D-8CF7-CA3B236F994D}"/>
              </a:ext>
            </a:extLst>
          </p:cNvPr>
          <p:cNvSpPr txBox="1"/>
          <p:nvPr/>
        </p:nvSpPr>
        <p:spPr>
          <a:xfrm>
            <a:off x="6438136" y="3716494"/>
            <a:ext cx="1458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Microstructure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4CA962-791E-4D28-A604-49463847FD51}"/>
              </a:ext>
            </a:extLst>
          </p:cNvPr>
          <p:cNvSpPr txBox="1"/>
          <p:nvPr/>
        </p:nvSpPr>
        <p:spPr>
          <a:xfrm>
            <a:off x="10155072" y="3548071"/>
            <a:ext cx="1458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Microstructure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1FCFD1-C10B-4A82-B035-06475ACD1988}"/>
              </a:ext>
            </a:extLst>
          </p:cNvPr>
          <p:cNvSpPr txBox="1"/>
          <p:nvPr/>
        </p:nvSpPr>
        <p:spPr>
          <a:xfrm>
            <a:off x="90879" y="5056200"/>
            <a:ext cx="1067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Properties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9B6036E-F759-4227-87F0-E23AE0E4FD9C}"/>
              </a:ext>
            </a:extLst>
          </p:cNvPr>
          <p:cNvSpPr/>
          <p:nvPr/>
        </p:nvSpPr>
        <p:spPr>
          <a:xfrm>
            <a:off x="1272209" y="5138530"/>
            <a:ext cx="725556" cy="197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46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1" descr="Pictur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6"/>
          <a:stretch>
            <a:fillRect/>
          </a:stretch>
        </p:blipFill>
        <p:spPr bwMode="auto">
          <a:xfrm>
            <a:off x="338353" y="1152627"/>
            <a:ext cx="2297657" cy="356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2" descr="Picture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438" y="1176249"/>
            <a:ext cx="2731000" cy="202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3" descr="Picture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301" y="2873873"/>
            <a:ext cx="2924391" cy="211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5" descr="Picture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1"/>
          <a:stretch>
            <a:fillRect/>
          </a:stretch>
        </p:blipFill>
        <p:spPr bwMode="auto">
          <a:xfrm>
            <a:off x="6675272" y="1482035"/>
            <a:ext cx="2020389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Picture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029" y="3202089"/>
            <a:ext cx="2424632" cy="130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33"/>
          <p:cNvSpPr txBox="1">
            <a:spLocks noChangeArrowheads="1"/>
          </p:cNvSpPr>
          <p:nvPr/>
        </p:nvSpPr>
        <p:spPr bwMode="auto">
          <a:xfrm>
            <a:off x="105724" y="4792980"/>
            <a:ext cx="290824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b="1" u="sng" dirty="0">
                <a:solidFill>
                  <a:srgbClr val="0000FF"/>
                </a:solidFill>
              </a:rPr>
              <a:t>Problem - Structural failure</a:t>
            </a:r>
          </a:p>
          <a:p>
            <a:r>
              <a:rPr lang="en-US" altLang="en-US" b="1" i="1" dirty="0">
                <a:solidFill>
                  <a:srgbClr val="0000FF"/>
                </a:solidFill>
              </a:rPr>
              <a:t>Property needed </a:t>
            </a:r>
            <a:r>
              <a:rPr lang="en-US" altLang="en-US" b="1" i="1" dirty="0"/>
              <a:t>- Strength, stiffness, toughness</a:t>
            </a:r>
          </a:p>
        </p:txBody>
      </p:sp>
      <p:sp>
        <p:nvSpPr>
          <p:cNvPr id="15" name="Text Box 41"/>
          <p:cNvSpPr txBox="1">
            <a:spLocks noChangeArrowheads="1"/>
          </p:cNvSpPr>
          <p:nvPr/>
        </p:nvSpPr>
        <p:spPr bwMode="auto">
          <a:xfrm>
            <a:off x="6274698" y="5023981"/>
            <a:ext cx="299191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b="1" u="sng" dirty="0">
                <a:solidFill>
                  <a:srgbClr val="0000FF"/>
                </a:solidFill>
              </a:rPr>
              <a:t>Problem - Icing</a:t>
            </a:r>
          </a:p>
          <a:p>
            <a:r>
              <a:rPr lang="en-US" altLang="en-US" b="1" i="1" dirty="0"/>
              <a:t>Property needed - Electrical &amp; thermal conductivity</a:t>
            </a:r>
          </a:p>
        </p:txBody>
      </p:sp>
      <p:sp>
        <p:nvSpPr>
          <p:cNvPr id="16" name="Text Box 42"/>
          <p:cNvSpPr txBox="1">
            <a:spLocks noChangeArrowheads="1"/>
          </p:cNvSpPr>
          <p:nvPr/>
        </p:nvSpPr>
        <p:spPr bwMode="auto">
          <a:xfrm>
            <a:off x="3287988" y="5078046"/>
            <a:ext cx="260360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b="1" u="sng" dirty="0">
                <a:solidFill>
                  <a:srgbClr val="0000FF"/>
                </a:solidFill>
              </a:rPr>
              <a:t>Problem - Lightning</a:t>
            </a:r>
          </a:p>
          <a:p>
            <a:r>
              <a:rPr lang="en-US" altLang="en-US" b="1" i="1" dirty="0">
                <a:solidFill>
                  <a:srgbClr val="0000FF"/>
                </a:solidFill>
              </a:rPr>
              <a:t>Property needed </a:t>
            </a:r>
            <a:r>
              <a:rPr lang="en-US" altLang="en-US" b="1" i="1" dirty="0"/>
              <a:t>- Electrical conductivity</a:t>
            </a:r>
          </a:p>
        </p:txBody>
      </p:sp>
      <p:sp>
        <p:nvSpPr>
          <p:cNvPr id="17" name="Text Box 44"/>
          <p:cNvSpPr txBox="1">
            <a:spLocks noChangeArrowheads="1"/>
          </p:cNvSpPr>
          <p:nvPr/>
        </p:nvSpPr>
        <p:spPr bwMode="auto">
          <a:xfrm>
            <a:off x="9459223" y="4691092"/>
            <a:ext cx="230308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b="1" i="1" u="sng" dirty="0">
                <a:solidFill>
                  <a:srgbClr val="0000FF"/>
                </a:solidFill>
              </a:rPr>
              <a:t>Problem - Structural health monitoring</a:t>
            </a:r>
          </a:p>
          <a:p>
            <a:r>
              <a:rPr lang="en-US" altLang="en-US" b="1" i="1" dirty="0"/>
              <a:t>Property needed - Electrical conductivity, self healing</a:t>
            </a:r>
          </a:p>
        </p:txBody>
      </p:sp>
      <p:pic>
        <p:nvPicPr>
          <p:cNvPr id="23" name="Picture 5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" t="1772" r="2434" b="5603"/>
          <a:stretch>
            <a:fillRect/>
          </a:stretch>
        </p:blipFill>
        <p:spPr bwMode="auto">
          <a:xfrm>
            <a:off x="8909998" y="2248312"/>
            <a:ext cx="3172790" cy="2150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305428" y="55110"/>
            <a:ext cx="8246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Materials Needs for Some Aircraft Applications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8600" y="6141805"/>
            <a:ext cx="1143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see some materials solutions for these from composition – processing – microstructure – property perspective…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1D3AA6-1639-4188-B48E-C512E1819CB0}"/>
              </a:ext>
            </a:extLst>
          </p:cNvPr>
          <p:cNvSpPr txBox="1"/>
          <p:nvPr/>
        </p:nvSpPr>
        <p:spPr>
          <a:xfrm flipH="1">
            <a:off x="636103" y="659690"/>
            <a:ext cx="11247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Still there are needs of new materials for many challenges in aircraft structures….some examples are shown below.  </a:t>
            </a:r>
          </a:p>
        </p:txBody>
      </p:sp>
    </p:spTree>
    <p:extLst>
      <p:ext uri="{BB962C8B-B14F-4D97-AF65-F5344CB8AC3E}">
        <p14:creationId xmlns:p14="http://schemas.microsoft.com/office/powerpoint/2010/main" val="81431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1" descr="Pictur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6"/>
          <a:stretch>
            <a:fillRect/>
          </a:stretch>
        </p:blipFill>
        <p:spPr bwMode="auto">
          <a:xfrm>
            <a:off x="10551788" y="639194"/>
            <a:ext cx="1366838" cy="212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3"/>
          <a:stretch>
            <a:fillRect/>
          </a:stretch>
        </p:blipFill>
        <p:spPr bwMode="auto">
          <a:xfrm>
            <a:off x="8924181" y="2087531"/>
            <a:ext cx="1325562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9" t="15897" r="23521" b="7370"/>
          <a:stretch>
            <a:fillRect/>
          </a:stretch>
        </p:blipFill>
        <p:spPr bwMode="auto">
          <a:xfrm>
            <a:off x="6207968" y="3068606"/>
            <a:ext cx="684213" cy="842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utoShape 18"/>
          <p:cNvSpPr>
            <a:spLocks noChangeArrowheads="1"/>
          </p:cNvSpPr>
          <p:nvPr/>
        </p:nvSpPr>
        <p:spPr bwMode="auto">
          <a:xfrm>
            <a:off x="8465393" y="3530568"/>
            <a:ext cx="833438" cy="336550"/>
          </a:xfrm>
          <a:prstGeom prst="roundRect">
            <a:avLst>
              <a:gd name="adj" fmla="val 16667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19"/>
          <p:cNvSpPr>
            <a:spLocks noChangeArrowheads="1"/>
          </p:cNvSpPr>
          <p:nvPr/>
        </p:nvSpPr>
        <p:spPr bwMode="auto">
          <a:xfrm>
            <a:off x="8557468" y="3254343"/>
            <a:ext cx="150813" cy="27781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20"/>
          <p:cNvSpPr>
            <a:spLocks noChangeArrowheads="1"/>
          </p:cNvSpPr>
          <p:nvPr/>
        </p:nvSpPr>
        <p:spPr bwMode="auto">
          <a:xfrm>
            <a:off x="8568581" y="3867118"/>
            <a:ext cx="115887" cy="117475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21"/>
          <p:cNvSpPr>
            <a:spLocks noChangeArrowheads="1"/>
          </p:cNvSpPr>
          <p:nvPr/>
        </p:nvSpPr>
        <p:spPr bwMode="auto">
          <a:xfrm>
            <a:off x="9057531" y="3868706"/>
            <a:ext cx="115887" cy="117475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22"/>
          <p:cNvSpPr>
            <a:spLocks noChangeArrowheads="1"/>
          </p:cNvSpPr>
          <p:nvPr/>
        </p:nvSpPr>
        <p:spPr bwMode="auto">
          <a:xfrm>
            <a:off x="7100143" y="3057493"/>
            <a:ext cx="1225550" cy="71438"/>
          </a:xfrm>
          <a:prstGeom prst="rect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24"/>
          <p:cNvSpPr>
            <a:spLocks noChangeShapeType="1"/>
          </p:cNvSpPr>
          <p:nvPr/>
        </p:nvSpPr>
        <p:spPr bwMode="auto">
          <a:xfrm flipV="1">
            <a:off x="6574681" y="2420906"/>
            <a:ext cx="0" cy="1100137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25"/>
          <p:cNvSpPr>
            <a:spLocks noChangeShapeType="1"/>
          </p:cNvSpPr>
          <p:nvPr/>
        </p:nvSpPr>
        <p:spPr bwMode="auto">
          <a:xfrm>
            <a:off x="6576268" y="2432018"/>
            <a:ext cx="1089025" cy="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26"/>
          <p:cNvSpPr>
            <a:spLocks noChangeShapeType="1"/>
          </p:cNvSpPr>
          <p:nvPr/>
        </p:nvSpPr>
        <p:spPr bwMode="auto">
          <a:xfrm>
            <a:off x="7674818" y="2420906"/>
            <a:ext cx="0" cy="636587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27"/>
          <p:cNvSpPr>
            <a:spLocks noChangeShapeType="1"/>
          </p:cNvSpPr>
          <p:nvPr/>
        </p:nvSpPr>
        <p:spPr bwMode="auto">
          <a:xfrm>
            <a:off x="7260481" y="3127343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28"/>
          <p:cNvSpPr>
            <a:spLocks noChangeShapeType="1"/>
          </p:cNvSpPr>
          <p:nvPr/>
        </p:nvSpPr>
        <p:spPr bwMode="auto">
          <a:xfrm>
            <a:off x="7260481" y="3451193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29"/>
          <p:cNvSpPr>
            <a:spLocks noChangeShapeType="1"/>
          </p:cNvSpPr>
          <p:nvPr/>
        </p:nvSpPr>
        <p:spPr bwMode="auto">
          <a:xfrm>
            <a:off x="8127256" y="3130518"/>
            <a:ext cx="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30"/>
          <p:cNvSpPr>
            <a:spLocks noChangeShapeType="1"/>
          </p:cNvSpPr>
          <p:nvPr/>
        </p:nvSpPr>
        <p:spPr bwMode="auto">
          <a:xfrm>
            <a:off x="8127256" y="3332131"/>
            <a:ext cx="427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Text Box 43"/>
          <p:cNvSpPr txBox="1">
            <a:spLocks noChangeArrowheads="1"/>
          </p:cNvSpPr>
          <p:nvPr/>
        </p:nvSpPr>
        <p:spPr bwMode="auto">
          <a:xfrm>
            <a:off x="8820993" y="3014631"/>
            <a:ext cx="155733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/>
              <a:t>resin impregnation</a:t>
            </a:r>
          </a:p>
        </p:txBody>
      </p:sp>
      <p:sp>
        <p:nvSpPr>
          <p:cNvPr id="21" name="Text Box 44"/>
          <p:cNvSpPr txBox="1">
            <a:spLocks noChangeArrowheads="1"/>
          </p:cNvSpPr>
          <p:nvPr/>
        </p:nvSpPr>
        <p:spPr bwMode="auto">
          <a:xfrm>
            <a:off x="7260481" y="3871881"/>
            <a:ext cx="7254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dirty="0"/>
              <a:t>VARTM</a:t>
            </a:r>
          </a:p>
        </p:txBody>
      </p:sp>
      <p:sp>
        <p:nvSpPr>
          <p:cNvPr id="22" name="AutoShape 45"/>
          <p:cNvSpPr>
            <a:spLocks noChangeArrowheads="1"/>
          </p:cNvSpPr>
          <p:nvPr/>
        </p:nvSpPr>
        <p:spPr bwMode="auto">
          <a:xfrm>
            <a:off x="6239718" y="1944656"/>
            <a:ext cx="4108450" cy="2200275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 Box 51"/>
          <p:cNvSpPr txBox="1">
            <a:spLocks noChangeArrowheads="1"/>
          </p:cNvSpPr>
          <p:nvPr/>
        </p:nvSpPr>
        <p:spPr bwMode="auto">
          <a:xfrm>
            <a:off x="6319093" y="3786156"/>
            <a:ext cx="84350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b="1" dirty="0" err="1">
                <a:solidFill>
                  <a:srgbClr val="FF0000"/>
                </a:solidFill>
                <a:latin typeface="Lucida Sans" panose="020B0602030504020204" pitchFamily="34" charset="0"/>
              </a:rPr>
              <a:t>nanoresin</a:t>
            </a:r>
            <a:endParaRPr lang="en-US" altLang="en-US" sz="1000" b="1" dirty="0">
              <a:solidFill>
                <a:srgbClr val="FF0000"/>
              </a:solidFill>
              <a:latin typeface="Lucida Sans" panose="020B0602030504020204" pitchFamily="34" charset="0"/>
            </a:endParaRPr>
          </a:p>
        </p:txBody>
      </p:sp>
      <p:sp>
        <p:nvSpPr>
          <p:cNvPr id="24" name="Text Box 52"/>
          <p:cNvSpPr txBox="1">
            <a:spLocks noChangeArrowheads="1"/>
          </p:cNvSpPr>
          <p:nvPr/>
        </p:nvSpPr>
        <p:spPr bwMode="auto">
          <a:xfrm>
            <a:off x="9186118" y="3790918"/>
            <a:ext cx="10763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>
                <a:latin typeface="Lucida Sans" panose="020B0602030504020204" pitchFamily="34" charset="0"/>
              </a:rPr>
              <a:t>Vacuum pump</a:t>
            </a:r>
          </a:p>
        </p:txBody>
      </p:sp>
      <p:sp>
        <p:nvSpPr>
          <p:cNvPr id="25" name="Text Box 53"/>
          <p:cNvSpPr txBox="1">
            <a:spLocks noChangeArrowheads="1"/>
          </p:cNvSpPr>
          <p:nvPr/>
        </p:nvSpPr>
        <p:spPr bwMode="auto">
          <a:xfrm>
            <a:off x="7004893" y="2851118"/>
            <a:ext cx="533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>
                <a:latin typeface="Lucida Sans" panose="020B0602030504020204" pitchFamily="34" charset="0"/>
              </a:rPr>
              <a:t>fabric</a:t>
            </a:r>
          </a:p>
        </p:txBody>
      </p:sp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460124" y="1944656"/>
            <a:ext cx="159385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en-US" sz="1800" dirty="0"/>
              <a:t>Hand mix epoxy + CNT</a:t>
            </a: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457320" y="3126807"/>
            <a:ext cx="159385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en-US" sz="1800"/>
              <a:t>Process in three roll mill</a:t>
            </a:r>
          </a:p>
        </p:txBody>
      </p:sp>
      <p:pic>
        <p:nvPicPr>
          <p:cNvPr id="29" name="Picture 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1" t="2573" r="5914" b="3052"/>
          <a:stretch>
            <a:fillRect/>
          </a:stretch>
        </p:blipFill>
        <p:spPr bwMode="auto">
          <a:xfrm>
            <a:off x="105232" y="4027456"/>
            <a:ext cx="2632051" cy="248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1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3" t="553" b="48383"/>
          <a:stretch/>
        </p:blipFill>
        <p:spPr bwMode="auto">
          <a:xfrm>
            <a:off x="3231462" y="1882712"/>
            <a:ext cx="1684363" cy="1676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91257" y="56339"/>
            <a:ext cx="99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Materials Needs for Aircraft Applications (Mechanical Properties)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83964" y="676176"/>
            <a:ext cx="5148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Composition</a:t>
            </a:r>
            <a:r>
              <a:rPr lang="en-US" b="1" dirty="0">
                <a:solidFill>
                  <a:srgbClr val="FF0000"/>
                </a:solidFill>
              </a:rPr>
              <a:t>: CNT + Epoxy + Carbon fiber composite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7575" y="1395238"/>
            <a:ext cx="119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Processing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76699" y="1395238"/>
            <a:ext cx="214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Microstructure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753204" y="3603293"/>
            <a:ext cx="2784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Non uniform mixing of CNT</a:t>
            </a:r>
          </a:p>
        </p:txBody>
      </p:sp>
      <p:cxnSp>
        <p:nvCxnSpPr>
          <p:cNvPr id="36" name="Straight Arrow Connector 35"/>
          <p:cNvCxnSpPr>
            <a:stCxn id="26" idx="2"/>
            <a:endCxn id="27" idx="0"/>
          </p:cNvCxnSpPr>
          <p:nvPr/>
        </p:nvCxnSpPr>
        <p:spPr>
          <a:xfrm flipH="1">
            <a:off x="1254245" y="2706656"/>
            <a:ext cx="2804" cy="420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035307" y="1445149"/>
            <a:ext cx="258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Processing of composites</a:t>
            </a:r>
          </a:p>
        </p:txBody>
      </p:sp>
      <p:sp>
        <p:nvSpPr>
          <p:cNvPr id="38" name="Right Arrow 37"/>
          <p:cNvSpPr/>
          <p:nvPr/>
        </p:nvSpPr>
        <p:spPr>
          <a:xfrm>
            <a:off x="2305428" y="1484946"/>
            <a:ext cx="538299" cy="193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428608" y="4176648"/>
            <a:ext cx="3889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Use </a:t>
            </a:r>
            <a:r>
              <a:rPr lang="en-US" b="1" dirty="0" err="1"/>
              <a:t>nanoresin</a:t>
            </a:r>
            <a:r>
              <a:rPr lang="en-US" b="1" dirty="0"/>
              <a:t> now to make composite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6740843" y="3698844"/>
            <a:ext cx="501126" cy="5429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ight Arrow 42"/>
          <p:cNvSpPr/>
          <p:nvPr/>
        </p:nvSpPr>
        <p:spPr>
          <a:xfrm>
            <a:off x="5537684" y="1489546"/>
            <a:ext cx="728233" cy="256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>
            <a:off x="8127256" y="4545980"/>
            <a:ext cx="198436" cy="7242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428608" y="5733986"/>
            <a:ext cx="3659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Resulting strength, modulus of composites is </a:t>
            </a:r>
            <a:r>
              <a:rPr lang="en-US" b="1" i="1" dirty="0">
                <a:solidFill>
                  <a:srgbClr val="0000FF"/>
                </a:solidFill>
              </a:rPr>
              <a:t>not good (because of non uniform mixing of CNTs)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758370" y="5361511"/>
            <a:ext cx="102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Property</a:t>
            </a:r>
          </a:p>
        </p:txBody>
      </p:sp>
      <p:sp>
        <p:nvSpPr>
          <p:cNvPr id="47" name="Text Box 33"/>
          <p:cNvSpPr txBox="1">
            <a:spLocks noChangeArrowheads="1"/>
          </p:cNvSpPr>
          <p:nvPr/>
        </p:nvSpPr>
        <p:spPr bwMode="auto">
          <a:xfrm>
            <a:off x="10575738" y="2764166"/>
            <a:ext cx="153511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b="1" u="sng" dirty="0">
                <a:solidFill>
                  <a:srgbClr val="0000FF"/>
                </a:solidFill>
              </a:rPr>
              <a:t>Problem - Structural failure</a:t>
            </a:r>
          </a:p>
          <a:p>
            <a:r>
              <a:rPr lang="en-US" altLang="en-US" b="1" i="1" dirty="0">
                <a:solidFill>
                  <a:srgbClr val="0000FF"/>
                </a:solidFill>
              </a:rPr>
              <a:t>Property needed </a:t>
            </a:r>
            <a:r>
              <a:rPr lang="en-US" altLang="en-US" b="1" i="1" dirty="0"/>
              <a:t>- Strength, stiffness, toughness</a:t>
            </a:r>
          </a:p>
        </p:txBody>
      </p:sp>
    </p:spTree>
    <p:extLst>
      <p:ext uri="{BB962C8B-B14F-4D97-AF65-F5344CB8AC3E}">
        <p14:creationId xmlns:p14="http://schemas.microsoft.com/office/powerpoint/2010/main" val="2346415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1" descr="Pictur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6"/>
          <a:stretch>
            <a:fillRect/>
          </a:stretch>
        </p:blipFill>
        <p:spPr bwMode="auto">
          <a:xfrm>
            <a:off x="10610993" y="96199"/>
            <a:ext cx="1366838" cy="212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7" y="1549003"/>
            <a:ext cx="2567614" cy="24667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454" y="1549003"/>
            <a:ext cx="2722055" cy="1797806"/>
          </a:xfrm>
          <a:prstGeom prst="rect">
            <a:avLst/>
          </a:prstGeom>
        </p:spPr>
      </p:pic>
      <p:pic>
        <p:nvPicPr>
          <p:cNvPr id="32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3"/>
          <a:stretch>
            <a:fillRect/>
          </a:stretch>
        </p:blipFill>
        <p:spPr bwMode="auto">
          <a:xfrm>
            <a:off x="8747841" y="1660841"/>
            <a:ext cx="1325562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9" t="15897" r="23521" b="7370"/>
          <a:stretch>
            <a:fillRect/>
          </a:stretch>
        </p:blipFill>
        <p:spPr bwMode="auto">
          <a:xfrm>
            <a:off x="6031628" y="2641916"/>
            <a:ext cx="684213" cy="842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AutoShape 18"/>
          <p:cNvSpPr>
            <a:spLocks noChangeArrowheads="1"/>
          </p:cNvSpPr>
          <p:nvPr/>
        </p:nvSpPr>
        <p:spPr bwMode="auto">
          <a:xfrm>
            <a:off x="8289053" y="3103878"/>
            <a:ext cx="833438" cy="336550"/>
          </a:xfrm>
          <a:prstGeom prst="roundRect">
            <a:avLst>
              <a:gd name="adj" fmla="val 16667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19"/>
          <p:cNvSpPr>
            <a:spLocks noChangeArrowheads="1"/>
          </p:cNvSpPr>
          <p:nvPr/>
        </p:nvSpPr>
        <p:spPr bwMode="auto">
          <a:xfrm>
            <a:off x="8381128" y="2827653"/>
            <a:ext cx="150813" cy="27781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20"/>
          <p:cNvSpPr>
            <a:spLocks noChangeArrowheads="1"/>
          </p:cNvSpPr>
          <p:nvPr/>
        </p:nvSpPr>
        <p:spPr bwMode="auto">
          <a:xfrm>
            <a:off x="8392241" y="3440428"/>
            <a:ext cx="115887" cy="117475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21"/>
          <p:cNvSpPr>
            <a:spLocks noChangeArrowheads="1"/>
          </p:cNvSpPr>
          <p:nvPr/>
        </p:nvSpPr>
        <p:spPr bwMode="auto">
          <a:xfrm>
            <a:off x="8881191" y="3442016"/>
            <a:ext cx="115887" cy="117475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22"/>
          <p:cNvSpPr>
            <a:spLocks noChangeArrowheads="1"/>
          </p:cNvSpPr>
          <p:nvPr/>
        </p:nvSpPr>
        <p:spPr bwMode="auto">
          <a:xfrm>
            <a:off x="6923803" y="2630803"/>
            <a:ext cx="1225550" cy="71438"/>
          </a:xfrm>
          <a:prstGeom prst="rect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24"/>
          <p:cNvSpPr>
            <a:spLocks noChangeShapeType="1"/>
          </p:cNvSpPr>
          <p:nvPr/>
        </p:nvSpPr>
        <p:spPr bwMode="auto">
          <a:xfrm flipV="1">
            <a:off x="6398341" y="1994216"/>
            <a:ext cx="0" cy="1100137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25"/>
          <p:cNvSpPr>
            <a:spLocks noChangeShapeType="1"/>
          </p:cNvSpPr>
          <p:nvPr/>
        </p:nvSpPr>
        <p:spPr bwMode="auto">
          <a:xfrm>
            <a:off x="6399928" y="2005328"/>
            <a:ext cx="1089025" cy="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26"/>
          <p:cNvSpPr>
            <a:spLocks noChangeShapeType="1"/>
          </p:cNvSpPr>
          <p:nvPr/>
        </p:nvSpPr>
        <p:spPr bwMode="auto">
          <a:xfrm>
            <a:off x="7498478" y="1994216"/>
            <a:ext cx="0" cy="636587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27"/>
          <p:cNvSpPr>
            <a:spLocks noChangeShapeType="1"/>
          </p:cNvSpPr>
          <p:nvPr/>
        </p:nvSpPr>
        <p:spPr bwMode="auto">
          <a:xfrm>
            <a:off x="7084141" y="2700653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28"/>
          <p:cNvSpPr>
            <a:spLocks noChangeShapeType="1"/>
          </p:cNvSpPr>
          <p:nvPr/>
        </p:nvSpPr>
        <p:spPr bwMode="auto">
          <a:xfrm>
            <a:off x="7084141" y="3024503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29"/>
          <p:cNvSpPr>
            <a:spLocks noChangeShapeType="1"/>
          </p:cNvSpPr>
          <p:nvPr/>
        </p:nvSpPr>
        <p:spPr bwMode="auto">
          <a:xfrm>
            <a:off x="7950916" y="2703828"/>
            <a:ext cx="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30"/>
          <p:cNvSpPr>
            <a:spLocks noChangeShapeType="1"/>
          </p:cNvSpPr>
          <p:nvPr/>
        </p:nvSpPr>
        <p:spPr bwMode="auto">
          <a:xfrm>
            <a:off x="7950916" y="2905441"/>
            <a:ext cx="427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Text Box 43"/>
          <p:cNvSpPr txBox="1">
            <a:spLocks noChangeArrowheads="1"/>
          </p:cNvSpPr>
          <p:nvPr/>
        </p:nvSpPr>
        <p:spPr bwMode="auto">
          <a:xfrm>
            <a:off x="8644653" y="2587941"/>
            <a:ext cx="155733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dirty="0"/>
              <a:t>resin impregnation</a:t>
            </a:r>
          </a:p>
        </p:txBody>
      </p:sp>
      <p:sp>
        <p:nvSpPr>
          <p:cNvPr id="47" name="Text Box 44"/>
          <p:cNvSpPr txBox="1">
            <a:spLocks noChangeArrowheads="1"/>
          </p:cNvSpPr>
          <p:nvPr/>
        </p:nvSpPr>
        <p:spPr bwMode="auto">
          <a:xfrm>
            <a:off x="7084141" y="3445191"/>
            <a:ext cx="7254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dirty="0"/>
              <a:t>VARTM</a:t>
            </a:r>
          </a:p>
        </p:txBody>
      </p:sp>
      <p:sp>
        <p:nvSpPr>
          <p:cNvPr id="48" name="AutoShape 45"/>
          <p:cNvSpPr>
            <a:spLocks noChangeArrowheads="1"/>
          </p:cNvSpPr>
          <p:nvPr/>
        </p:nvSpPr>
        <p:spPr bwMode="auto">
          <a:xfrm>
            <a:off x="6063378" y="1517966"/>
            <a:ext cx="4108450" cy="2200275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Text Box 51"/>
          <p:cNvSpPr txBox="1">
            <a:spLocks noChangeArrowheads="1"/>
          </p:cNvSpPr>
          <p:nvPr/>
        </p:nvSpPr>
        <p:spPr bwMode="auto">
          <a:xfrm>
            <a:off x="6142753" y="3359466"/>
            <a:ext cx="4924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Sans" panose="020B0602030504020204" pitchFamily="34" charset="0"/>
              </a:rPr>
              <a:t>resin</a:t>
            </a:r>
          </a:p>
        </p:txBody>
      </p:sp>
      <p:sp>
        <p:nvSpPr>
          <p:cNvPr id="50" name="Text Box 52"/>
          <p:cNvSpPr txBox="1">
            <a:spLocks noChangeArrowheads="1"/>
          </p:cNvSpPr>
          <p:nvPr/>
        </p:nvSpPr>
        <p:spPr bwMode="auto">
          <a:xfrm>
            <a:off x="9009778" y="3364228"/>
            <a:ext cx="10763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>
                <a:latin typeface="Lucida Sans" panose="020B0602030504020204" pitchFamily="34" charset="0"/>
              </a:rPr>
              <a:t>Vacuum pump</a:t>
            </a:r>
          </a:p>
        </p:txBody>
      </p:sp>
      <p:sp>
        <p:nvSpPr>
          <p:cNvPr id="51" name="Text Box 53"/>
          <p:cNvSpPr txBox="1">
            <a:spLocks noChangeArrowheads="1"/>
          </p:cNvSpPr>
          <p:nvPr/>
        </p:nvSpPr>
        <p:spPr bwMode="auto">
          <a:xfrm>
            <a:off x="6879815" y="2106274"/>
            <a:ext cx="77106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1000" dirty="0">
                <a:latin typeface="Lucida Sans" panose="020B0602030504020204" pitchFamily="34" charset="0"/>
              </a:rPr>
              <a:t>CNT coated fabric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22294" y="627510"/>
            <a:ext cx="482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Composition</a:t>
            </a:r>
            <a:r>
              <a:rPr lang="en-US" b="1" dirty="0">
                <a:solidFill>
                  <a:srgbClr val="FF0000"/>
                </a:solidFill>
              </a:rPr>
              <a:t>: CNT + PC + Carbon fiber composite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3775" y="1077738"/>
            <a:ext cx="119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Processing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52899" y="1077738"/>
            <a:ext cx="214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Microstructure </a:t>
            </a:r>
          </a:p>
        </p:txBody>
      </p:sp>
      <p:sp>
        <p:nvSpPr>
          <p:cNvPr id="53" name="Right Arrow 52"/>
          <p:cNvSpPr/>
          <p:nvPr/>
        </p:nvSpPr>
        <p:spPr>
          <a:xfrm>
            <a:off x="2330828" y="1167446"/>
            <a:ext cx="538299" cy="193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36" y="4011928"/>
            <a:ext cx="271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Electrophoretic deposition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480613" y="3285793"/>
            <a:ext cx="3405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Uniform coating of CNT on fabrics</a:t>
            </a:r>
          </a:p>
        </p:txBody>
      </p:sp>
      <p:sp>
        <p:nvSpPr>
          <p:cNvPr id="55" name="Text Box 33"/>
          <p:cNvSpPr txBox="1">
            <a:spLocks noChangeArrowheads="1"/>
          </p:cNvSpPr>
          <p:nvPr/>
        </p:nvSpPr>
        <p:spPr bwMode="auto">
          <a:xfrm>
            <a:off x="10575738" y="2297031"/>
            <a:ext cx="153511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b="1" u="sng" dirty="0">
                <a:solidFill>
                  <a:srgbClr val="0000FF"/>
                </a:solidFill>
              </a:rPr>
              <a:t>Problem - Structural failure</a:t>
            </a:r>
          </a:p>
          <a:p>
            <a:r>
              <a:rPr lang="en-US" altLang="en-US" b="1" i="1" dirty="0">
                <a:solidFill>
                  <a:srgbClr val="0000FF"/>
                </a:solidFill>
              </a:rPr>
              <a:t>Property needed </a:t>
            </a:r>
            <a:r>
              <a:rPr lang="en-US" altLang="en-US" b="1" i="1" dirty="0"/>
              <a:t>- Strength, stiffness, toughness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870207" y="1127649"/>
            <a:ext cx="258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Processing of composites</a:t>
            </a:r>
          </a:p>
        </p:txBody>
      </p:sp>
      <p:sp>
        <p:nvSpPr>
          <p:cNvPr id="57" name="Right Arrow 56"/>
          <p:cNvSpPr/>
          <p:nvPr/>
        </p:nvSpPr>
        <p:spPr>
          <a:xfrm>
            <a:off x="5372584" y="1172046"/>
            <a:ext cx="728233" cy="256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808741" y="3719448"/>
            <a:ext cx="4621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Use CNT coated fabric now to make composite</a:t>
            </a:r>
          </a:p>
        </p:txBody>
      </p:sp>
      <p:sp>
        <p:nvSpPr>
          <p:cNvPr id="7" name="Down Arrow 6"/>
          <p:cNvSpPr/>
          <p:nvPr/>
        </p:nvSpPr>
        <p:spPr>
          <a:xfrm>
            <a:off x="7950916" y="4088780"/>
            <a:ext cx="198437" cy="393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560204" y="4963165"/>
            <a:ext cx="102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Property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16100" y="5271481"/>
            <a:ext cx="4582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Resulting strength, modulus of composites is </a:t>
            </a:r>
            <a:r>
              <a:rPr lang="en-US" b="1" i="1" dirty="0">
                <a:solidFill>
                  <a:srgbClr val="0000FF"/>
                </a:solidFill>
              </a:rPr>
              <a:t>good (because uniform deposition of CNTs)</a:t>
            </a:r>
          </a:p>
          <a:p>
            <a:pPr algn="ctr"/>
            <a:r>
              <a:rPr lang="en-US" b="1" i="1" dirty="0"/>
              <a:t>(Note - Figure shows with some chemical treatment along with CNT coatings)</a:t>
            </a:r>
          </a:p>
        </p:txBody>
      </p:sp>
      <p:pic>
        <p:nvPicPr>
          <p:cNvPr id="3074" name="Picture 2" descr="https://ars.els-cdn.com/content/image/1-s2.0-S135983681937146X-fx1_lrg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40" r="50149"/>
          <a:stretch/>
        </p:blipFill>
        <p:spPr bwMode="auto">
          <a:xfrm>
            <a:off x="6324524" y="4507544"/>
            <a:ext cx="3098798" cy="224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C0F5480-63E3-43C4-A120-0DD88DF1BAC3}"/>
              </a:ext>
            </a:extLst>
          </p:cNvPr>
          <p:cNvSpPr txBox="1"/>
          <p:nvPr/>
        </p:nvSpPr>
        <p:spPr>
          <a:xfrm>
            <a:off x="91257" y="56339"/>
            <a:ext cx="99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Materials Needs for Aircraft Applications (Mechanical Properties) </a:t>
            </a:r>
          </a:p>
        </p:txBody>
      </p:sp>
    </p:spTree>
    <p:extLst>
      <p:ext uri="{BB962C8B-B14F-4D97-AF65-F5344CB8AC3E}">
        <p14:creationId xmlns:p14="http://schemas.microsoft.com/office/powerpoint/2010/main" val="190447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41985" y="568540"/>
            <a:ext cx="630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Composition</a:t>
            </a:r>
            <a:r>
              <a:rPr lang="en-US" b="1" dirty="0">
                <a:solidFill>
                  <a:srgbClr val="FF0000"/>
                </a:solidFill>
              </a:rPr>
              <a:t>: Nylon nanofiber + Epoxy + Carbon fiber composite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7575" y="1077738"/>
            <a:ext cx="119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Processing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52899" y="1077738"/>
            <a:ext cx="214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Microstructure </a:t>
            </a:r>
          </a:p>
        </p:txBody>
      </p:sp>
      <p:sp>
        <p:nvSpPr>
          <p:cNvPr id="9" name="Right Arrow 8"/>
          <p:cNvSpPr/>
          <p:nvPr/>
        </p:nvSpPr>
        <p:spPr>
          <a:xfrm>
            <a:off x="2254628" y="1167446"/>
            <a:ext cx="538299" cy="193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70207" y="1127649"/>
            <a:ext cx="258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Processing of composites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372584" y="1172046"/>
            <a:ext cx="728233" cy="256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7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3" y="1605296"/>
            <a:ext cx="2896599" cy="129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7" descr="402 5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664" y="1617177"/>
            <a:ext cx="1704195" cy="127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9166" y="2955109"/>
            <a:ext cx="1335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Electrospinning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77508" y="2895600"/>
            <a:ext cx="1463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Nylon nanofibers</a:t>
            </a:r>
          </a:p>
        </p:txBody>
      </p:sp>
      <p:pic>
        <p:nvPicPr>
          <p:cNvPr id="16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3"/>
          <a:stretch>
            <a:fillRect/>
          </a:stretch>
        </p:blipFill>
        <p:spPr bwMode="auto">
          <a:xfrm>
            <a:off x="8747841" y="1660841"/>
            <a:ext cx="1325562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9" t="15897" r="23521" b="7370"/>
          <a:stretch>
            <a:fillRect/>
          </a:stretch>
        </p:blipFill>
        <p:spPr bwMode="auto">
          <a:xfrm>
            <a:off x="6031628" y="2641916"/>
            <a:ext cx="684213" cy="842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AutoShape 18"/>
          <p:cNvSpPr>
            <a:spLocks noChangeArrowheads="1"/>
          </p:cNvSpPr>
          <p:nvPr/>
        </p:nvSpPr>
        <p:spPr bwMode="auto">
          <a:xfrm>
            <a:off x="8289053" y="3103878"/>
            <a:ext cx="833438" cy="336550"/>
          </a:xfrm>
          <a:prstGeom prst="roundRect">
            <a:avLst>
              <a:gd name="adj" fmla="val 16667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8381128" y="2827653"/>
            <a:ext cx="150813" cy="27781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8392241" y="3440428"/>
            <a:ext cx="115887" cy="117475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8881191" y="3442016"/>
            <a:ext cx="115887" cy="117475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6923803" y="2630803"/>
            <a:ext cx="1225550" cy="71438"/>
          </a:xfrm>
          <a:prstGeom prst="rect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 flipV="1">
            <a:off x="6398341" y="1994216"/>
            <a:ext cx="0" cy="1100137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>
            <a:off x="6399928" y="2005328"/>
            <a:ext cx="1089025" cy="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>
            <a:off x="7498478" y="1994216"/>
            <a:ext cx="0" cy="636587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7084141" y="2700653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>
            <a:off x="7084141" y="3024503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29"/>
          <p:cNvSpPr>
            <a:spLocks noChangeShapeType="1"/>
          </p:cNvSpPr>
          <p:nvPr/>
        </p:nvSpPr>
        <p:spPr bwMode="auto">
          <a:xfrm>
            <a:off x="7950916" y="2703828"/>
            <a:ext cx="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30"/>
          <p:cNvSpPr>
            <a:spLocks noChangeShapeType="1"/>
          </p:cNvSpPr>
          <p:nvPr/>
        </p:nvSpPr>
        <p:spPr bwMode="auto">
          <a:xfrm>
            <a:off x="7950916" y="2905441"/>
            <a:ext cx="427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Text Box 43"/>
          <p:cNvSpPr txBox="1">
            <a:spLocks noChangeArrowheads="1"/>
          </p:cNvSpPr>
          <p:nvPr/>
        </p:nvSpPr>
        <p:spPr bwMode="auto">
          <a:xfrm>
            <a:off x="8644653" y="2587941"/>
            <a:ext cx="155733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dirty="0"/>
              <a:t>resin impregnation</a:t>
            </a:r>
          </a:p>
        </p:txBody>
      </p:sp>
      <p:sp>
        <p:nvSpPr>
          <p:cNvPr id="31" name="Text Box 44"/>
          <p:cNvSpPr txBox="1">
            <a:spLocks noChangeArrowheads="1"/>
          </p:cNvSpPr>
          <p:nvPr/>
        </p:nvSpPr>
        <p:spPr bwMode="auto">
          <a:xfrm>
            <a:off x="7084141" y="3445191"/>
            <a:ext cx="7254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dirty="0"/>
              <a:t>VARTM</a:t>
            </a:r>
          </a:p>
        </p:txBody>
      </p:sp>
      <p:sp>
        <p:nvSpPr>
          <p:cNvPr id="32" name="AutoShape 45"/>
          <p:cNvSpPr>
            <a:spLocks noChangeArrowheads="1"/>
          </p:cNvSpPr>
          <p:nvPr/>
        </p:nvSpPr>
        <p:spPr bwMode="auto">
          <a:xfrm>
            <a:off x="6063378" y="1517966"/>
            <a:ext cx="4108450" cy="2200275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 Box 51"/>
          <p:cNvSpPr txBox="1">
            <a:spLocks noChangeArrowheads="1"/>
          </p:cNvSpPr>
          <p:nvPr/>
        </p:nvSpPr>
        <p:spPr bwMode="auto">
          <a:xfrm>
            <a:off x="6142753" y="3359466"/>
            <a:ext cx="4924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Sans" panose="020B0602030504020204" pitchFamily="34" charset="0"/>
              </a:rPr>
              <a:t>resin</a:t>
            </a:r>
          </a:p>
        </p:txBody>
      </p:sp>
      <p:sp>
        <p:nvSpPr>
          <p:cNvPr id="34" name="Text Box 52"/>
          <p:cNvSpPr txBox="1">
            <a:spLocks noChangeArrowheads="1"/>
          </p:cNvSpPr>
          <p:nvPr/>
        </p:nvSpPr>
        <p:spPr bwMode="auto">
          <a:xfrm>
            <a:off x="9009778" y="3364228"/>
            <a:ext cx="10763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>
                <a:latin typeface="Lucida Sans" panose="020B0602030504020204" pitchFamily="34" charset="0"/>
              </a:rPr>
              <a:t>Vacuum pump</a:t>
            </a:r>
          </a:p>
        </p:txBody>
      </p:sp>
      <p:sp>
        <p:nvSpPr>
          <p:cNvPr id="35" name="Text Box 53"/>
          <p:cNvSpPr txBox="1">
            <a:spLocks noChangeArrowheads="1"/>
          </p:cNvSpPr>
          <p:nvPr/>
        </p:nvSpPr>
        <p:spPr bwMode="auto">
          <a:xfrm>
            <a:off x="6879815" y="2106274"/>
            <a:ext cx="77106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1000" dirty="0">
                <a:latin typeface="Lucida Sans" panose="020B0602030504020204" pitchFamily="34" charset="0"/>
              </a:rPr>
              <a:t>Nylon coated fabric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70207" y="1127649"/>
            <a:ext cx="258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Processing of composites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20577" y="3719448"/>
            <a:ext cx="4797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Use Nylon coated fabric now to make composite</a:t>
            </a:r>
          </a:p>
        </p:txBody>
      </p:sp>
      <p:graphicFrame>
        <p:nvGraphicFramePr>
          <p:cNvPr id="3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946957"/>
              </p:ext>
            </p:extLst>
          </p:nvPr>
        </p:nvGraphicFramePr>
        <p:xfrm>
          <a:off x="2785192" y="3502826"/>
          <a:ext cx="2837018" cy="143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4378833" imgH="2217039" progId="Visio.Drawing.11">
                  <p:embed/>
                </p:oleObj>
              </mc:Choice>
              <mc:Fallback>
                <p:oleObj name="Visio" r:id="rId6" imgW="4378833" imgH="2217039" progId="Visio.Drawing.11">
                  <p:embed/>
                  <p:pic>
                    <p:nvPicPr>
                      <p:cNvPr id="2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5192" y="3502826"/>
                        <a:ext cx="2837018" cy="14362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Down Arrow 14"/>
          <p:cNvSpPr/>
          <p:nvPr/>
        </p:nvSpPr>
        <p:spPr>
          <a:xfrm>
            <a:off x="4127783" y="3203377"/>
            <a:ext cx="202917" cy="295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893262" y="3213970"/>
            <a:ext cx="1277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Fabric stacking</a:t>
            </a:r>
          </a:p>
        </p:txBody>
      </p:sp>
      <p:pic>
        <p:nvPicPr>
          <p:cNvPr id="41" name="Picture 21" descr="Picture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6"/>
          <a:stretch>
            <a:fillRect/>
          </a:stretch>
        </p:blipFill>
        <p:spPr bwMode="auto">
          <a:xfrm>
            <a:off x="10610993" y="96199"/>
            <a:ext cx="1366838" cy="212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 Box 33"/>
          <p:cNvSpPr txBox="1">
            <a:spLocks noChangeArrowheads="1"/>
          </p:cNvSpPr>
          <p:nvPr/>
        </p:nvSpPr>
        <p:spPr bwMode="auto">
          <a:xfrm>
            <a:off x="10575738" y="2297031"/>
            <a:ext cx="153511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b="1" u="sng" dirty="0">
                <a:solidFill>
                  <a:srgbClr val="0000FF"/>
                </a:solidFill>
              </a:rPr>
              <a:t>Problem - Structural failure</a:t>
            </a:r>
          </a:p>
          <a:p>
            <a:r>
              <a:rPr lang="en-US" altLang="en-US" b="1" i="1" dirty="0">
                <a:solidFill>
                  <a:srgbClr val="0000FF"/>
                </a:solidFill>
              </a:rPr>
              <a:t>Property needed </a:t>
            </a:r>
            <a:r>
              <a:rPr lang="en-US" altLang="en-US" b="1" i="1" dirty="0"/>
              <a:t>- Strength, stiffness, toughness</a:t>
            </a:r>
          </a:p>
        </p:txBody>
      </p:sp>
      <p:pic>
        <p:nvPicPr>
          <p:cNvPr id="43" name="Picture 9" descr="In5 10k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916" y="4572739"/>
            <a:ext cx="2660077" cy="199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Down Arrow 39"/>
          <p:cNvSpPr/>
          <p:nvPr/>
        </p:nvSpPr>
        <p:spPr>
          <a:xfrm>
            <a:off x="8747841" y="4073856"/>
            <a:ext cx="261937" cy="3917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5372584" y="5035333"/>
            <a:ext cx="2513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Fracture toughness improved by 150%</a:t>
            </a:r>
          </a:p>
          <a:p>
            <a:r>
              <a:rPr lang="en-US" b="1" i="1" dirty="0"/>
              <a:t>(nanofiber bridging, pull out are mechanisms)</a:t>
            </a:r>
          </a:p>
          <a:p>
            <a:endParaRPr lang="en-US" b="1" i="1" dirty="0"/>
          </a:p>
        </p:txBody>
      </p:sp>
      <p:sp>
        <p:nvSpPr>
          <p:cNvPr id="46" name="TextBox 45"/>
          <p:cNvSpPr txBox="1"/>
          <p:nvPr/>
        </p:nvSpPr>
        <p:spPr>
          <a:xfrm>
            <a:off x="5954387" y="4802534"/>
            <a:ext cx="102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Property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02D535-9A12-4883-9449-0BAC435AFF25}"/>
              </a:ext>
            </a:extLst>
          </p:cNvPr>
          <p:cNvSpPr txBox="1"/>
          <p:nvPr/>
        </p:nvSpPr>
        <p:spPr>
          <a:xfrm>
            <a:off x="91257" y="56339"/>
            <a:ext cx="9508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Materials Needs for Aircraft Applications (Fracture Toughness) </a:t>
            </a:r>
          </a:p>
        </p:txBody>
      </p:sp>
    </p:spTree>
    <p:extLst>
      <p:ext uri="{BB962C8B-B14F-4D97-AF65-F5344CB8AC3E}">
        <p14:creationId xmlns:p14="http://schemas.microsoft.com/office/powerpoint/2010/main" val="3844733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7" y="1549003"/>
            <a:ext cx="2567614" cy="24667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454" y="1549003"/>
            <a:ext cx="2722055" cy="1797806"/>
          </a:xfrm>
          <a:prstGeom prst="rect">
            <a:avLst/>
          </a:prstGeom>
        </p:spPr>
      </p:pic>
      <p:pic>
        <p:nvPicPr>
          <p:cNvPr id="32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3"/>
          <a:stretch>
            <a:fillRect/>
          </a:stretch>
        </p:blipFill>
        <p:spPr bwMode="auto">
          <a:xfrm>
            <a:off x="8747841" y="1660841"/>
            <a:ext cx="1325562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9" t="15897" r="23521" b="7370"/>
          <a:stretch>
            <a:fillRect/>
          </a:stretch>
        </p:blipFill>
        <p:spPr bwMode="auto">
          <a:xfrm>
            <a:off x="6031628" y="2641916"/>
            <a:ext cx="684213" cy="842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AutoShape 18"/>
          <p:cNvSpPr>
            <a:spLocks noChangeArrowheads="1"/>
          </p:cNvSpPr>
          <p:nvPr/>
        </p:nvSpPr>
        <p:spPr bwMode="auto">
          <a:xfrm>
            <a:off x="8289053" y="3103878"/>
            <a:ext cx="833438" cy="336550"/>
          </a:xfrm>
          <a:prstGeom prst="roundRect">
            <a:avLst>
              <a:gd name="adj" fmla="val 16667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19"/>
          <p:cNvSpPr>
            <a:spLocks noChangeArrowheads="1"/>
          </p:cNvSpPr>
          <p:nvPr/>
        </p:nvSpPr>
        <p:spPr bwMode="auto">
          <a:xfrm>
            <a:off x="8381128" y="2827653"/>
            <a:ext cx="150813" cy="27781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20"/>
          <p:cNvSpPr>
            <a:spLocks noChangeArrowheads="1"/>
          </p:cNvSpPr>
          <p:nvPr/>
        </p:nvSpPr>
        <p:spPr bwMode="auto">
          <a:xfrm>
            <a:off x="8392241" y="3440428"/>
            <a:ext cx="115887" cy="117475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21"/>
          <p:cNvSpPr>
            <a:spLocks noChangeArrowheads="1"/>
          </p:cNvSpPr>
          <p:nvPr/>
        </p:nvSpPr>
        <p:spPr bwMode="auto">
          <a:xfrm>
            <a:off x="8881191" y="3442016"/>
            <a:ext cx="115887" cy="117475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22"/>
          <p:cNvSpPr>
            <a:spLocks noChangeArrowheads="1"/>
          </p:cNvSpPr>
          <p:nvPr/>
        </p:nvSpPr>
        <p:spPr bwMode="auto">
          <a:xfrm>
            <a:off x="6923803" y="2630803"/>
            <a:ext cx="1225550" cy="71438"/>
          </a:xfrm>
          <a:prstGeom prst="rect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24"/>
          <p:cNvSpPr>
            <a:spLocks noChangeShapeType="1"/>
          </p:cNvSpPr>
          <p:nvPr/>
        </p:nvSpPr>
        <p:spPr bwMode="auto">
          <a:xfrm flipV="1">
            <a:off x="6398341" y="1994216"/>
            <a:ext cx="0" cy="1100137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25"/>
          <p:cNvSpPr>
            <a:spLocks noChangeShapeType="1"/>
          </p:cNvSpPr>
          <p:nvPr/>
        </p:nvSpPr>
        <p:spPr bwMode="auto">
          <a:xfrm>
            <a:off x="6399928" y="2005328"/>
            <a:ext cx="1089025" cy="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26"/>
          <p:cNvSpPr>
            <a:spLocks noChangeShapeType="1"/>
          </p:cNvSpPr>
          <p:nvPr/>
        </p:nvSpPr>
        <p:spPr bwMode="auto">
          <a:xfrm>
            <a:off x="7498478" y="1994216"/>
            <a:ext cx="0" cy="636587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27"/>
          <p:cNvSpPr>
            <a:spLocks noChangeShapeType="1"/>
          </p:cNvSpPr>
          <p:nvPr/>
        </p:nvSpPr>
        <p:spPr bwMode="auto">
          <a:xfrm>
            <a:off x="7084141" y="2700653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28"/>
          <p:cNvSpPr>
            <a:spLocks noChangeShapeType="1"/>
          </p:cNvSpPr>
          <p:nvPr/>
        </p:nvSpPr>
        <p:spPr bwMode="auto">
          <a:xfrm>
            <a:off x="7084141" y="3024503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29"/>
          <p:cNvSpPr>
            <a:spLocks noChangeShapeType="1"/>
          </p:cNvSpPr>
          <p:nvPr/>
        </p:nvSpPr>
        <p:spPr bwMode="auto">
          <a:xfrm>
            <a:off x="7950916" y="2703828"/>
            <a:ext cx="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30"/>
          <p:cNvSpPr>
            <a:spLocks noChangeShapeType="1"/>
          </p:cNvSpPr>
          <p:nvPr/>
        </p:nvSpPr>
        <p:spPr bwMode="auto">
          <a:xfrm>
            <a:off x="7950916" y="2905441"/>
            <a:ext cx="427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Text Box 43"/>
          <p:cNvSpPr txBox="1">
            <a:spLocks noChangeArrowheads="1"/>
          </p:cNvSpPr>
          <p:nvPr/>
        </p:nvSpPr>
        <p:spPr bwMode="auto">
          <a:xfrm>
            <a:off x="8644653" y="2587941"/>
            <a:ext cx="155733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dirty="0"/>
              <a:t>resin impregnation</a:t>
            </a:r>
          </a:p>
        </p:txBody>
      </p:sp>
      <p:sp>
        <p:nvSpPr>
          <p:cNvPr id="47" name="Text Box 44"/>
          <p:cNvSpPr txBox="1">
            <a:spLocks noChangeArrowheads="1"/>
          </p:cNvSpPr>
          <p:nvPr/>
        </p:nvSpPr>
        <p:spPr bwMode="auto">
          <a:xfrm>
            <a:off x="7084141" y="3445191"/>
            <a:ext cx="7254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dirty="0"/>
              <a:t>VARTM</a:t>
            </a:r>
          </a:p>
        </p:txBody>
      </p:sp>
      <p:sp>
        <p:nvSpPr>
          <p:cNvPr id="48" name="AutoShape 45"/>
          <p:cNvSpPr>
            <a:spLocks noChangeArrowheads="1"/>
          </p:cNvSpPr>
          <p:nvPr/>
        </p:nvSpPr>
        <p:spPr bwMode="auto">
          <a:xfrm>
            <a:off x="6063378" y="1517966"/>
            <a:ext cx="4108450" cy="2200275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Text Box 51"/>
          <p:cNvSpPr txBox="1">
            <a:spLocks noChangeArrowheads="1"/>
          </p:cNvSpPr>
          <p:nvPr/>
        </p:nvSpPr>
        <p:spPr bwMode="auto">
          <a:xfrm>
            <a:off x="6142753" y="3359466"/>
            <a:ext cx="4924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Sans" panose="020B0602030504020204" pitchFamily="34" charset="0"/>
              </a:rPr>
              <a:t>resin</a:t>
            </a:r>
          </a:p>
        </p:txBody>
      </p:sp>
      <p:sp>
        <p:nvSpPr>
          <p:cNvPr id="50" name="Text Box 52"/>
          <p:cNvSpPr txBox="1">
            <a:spLocks noChangeArrowheads="1"/>
          </p:cNvSpPr>
          <p:nvPr/>
        </p:nvSpPr>
        <p:spPr bwMode="auto">
          <a:xfrm>
            <a:off x="9009778" y="3364228"/>
            <a:ext cx="10763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>
                <a:latin typeface="Lucida Sans" panose="020B0602030504020204" pitchFamily="34" charset="0"/>
              </a:rPr>
              <a:t>Vacuum pump</a:t>
            </a:r>
          </a:p>
        </p:txBody>
      </p:sp>
      <p:sp>
        <p:nvSpPr>
          <p:cNvPr id="51" name="Text Box 53"/>
          <p:cNvSpPr txBox="1">
            <a:spLocks noChangeArrowheads="1"/>
          </p:cNvSpPr>
          <p:nvPr/>
        </p:nvSpPr>
        <p:spPr bwMode="auto">
          <a:xfrm>
            <a:off x="6879815" y="2106274"/>
            <a:ext cx="77106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1000" dirty="0">
                <a:latin typeface="Lucida Sans" panose="020B0602030504020204" pitchFamily="34" charset="0"/>
              </a:rPr>
              <a:t>CNT coated fabric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95836" y="586804"/>
            <a:ext cx="5148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Composition</a:t>
            </a:r>
            <a:r>
              <a:rPr lang="en-US" b="1" dirty="0">
                <a:solidFill>
                  <a:srgbClr val="FF0000"/>
                </a:solidFill>
              </a:rPr>
              <a:t>: CNT + Epoxy + Carbon fiber composite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3775" y="1077738"/>
            <a:ext cx="119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Processing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52899" y="1077738"/>
            <a:ext cx="214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Microstructure </a:t>
            </a:r>
          </a:p>
        </p:txBody>
      </p:sp>
      <p:sp>
        <p:nvSpPr>
          <p:cNvPr id="53" name="Right Arrow 52"/>
          <p:cNvSpPr/>
          <p:nvPr/>
        </p:nvSpPr>
        <p:spPr>
          <a:xfrm>
            <a:off x="2330828" y="1167446"/>
            <a:ext cx="538299" cy="193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36" y="4011928"/>
            <a:ext cx="271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Electrophoretic deposition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480613" y="3285793"/>
            <a:ext cx="3405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Uniform coating of CNT on fabrics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870207" y="1127649"/>
            <a:ext cx="258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Processing of composites</a:t>
            </a:r>
          </a:p>
        </p:txBody>
      </p:sp>
      <p:sp>
        <p:nvSpPr>
          <p:cNvPr id="57" name="Right Arrow 56"/>
          <p:cNvSpPr/>
          <p:nvPr/>
        </p:nvSpPr>
        <p:spPr>
          <a:xfrm>
            <a:off x="5372584" y="1172046"/>
            <a:ext cx="728233" cy="256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808741" y="3719448"/>
            <a:ext cx="4621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Use CNT coated fabric now to make composite</a:t>
            </a:r>
          </a:p>
        </p:txBody>
      </p:sp>
      <p:sp>
        <p:nvSpPr>
          <p:cNvPr id="7" name="Down Arrow 6"/>
          <p:cNvSpPr/>
          <p:nvPr/>
        </p:nvSpPr>
        <p:spPr>
          <a:xfrm>
            <a:off x="7950916" y="4088780"/>
            <a:ext cx="198437" cy="393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741926" y="4985804"/>
            <a:ext cx="102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Property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997822" y="5294120"/>
            <a:ext cx="4582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00FF"/>
                </a:solidFill>
              </a:rPr>
              <a:t>Increase in in-plane and out-of-plane electrical conductivity increased </a:t>
            </a:r>
            <a:r>
              <a:rPr lang="en-US" b="1" i="1" dirty="0"/>
              <a:t>because of CNTs</a:t>
            </a:r>
          </a:p>
        </p:txBody>
      </p:sp>
      <p:pic>
        <p:nvPicPr>
          <p:cNvPr id="52" name="Picture 22" descr="Picture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788" y="375442"/>
            <a:ext cx="1444644" cy="107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3" descr="Picture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218" y="1291993"/>
            <a:ext cx="1259440" cy="91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 Box 42"/>
          <p:cNvSpPr txBox="1">
            <a:spLocks noChangeArrowheads="1"/>
          </p:cNvSpPr>
          <p:nvPr/>
        </p:nvSpPr>
        <p:spPr bwMode="auto">
          <a:xfrm>
            <a:off x="10676262" y="2345173"/>
            <a:ext cx="138873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b="1" u="sng" dirty="0">
                <a:solidFill>
                  <a:srgbClr val="0000FF"/>
                </a:solidFill>
              </a:rPr>
              <a:t>Problem - Lightning</a:t>
            </a:r>
          </a:p>
          <a:p>
            <a:r>
              <a:rPr lang="en-US" altLang="en-US" b="1" i="1" dirty="0">
                <a:solidFill>
                  <a:srgbClr val="0000FF"/>
                </a:solidFill>
              </a:rPr>
              <a:t>Property needed </a:t>
            </a:r>
            <a:r>
              <a:rPr lang="en-US" altLang="en-US" b="1" i="1" dirty="0"/>
              <a:t>- Electrical conductivity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397" y="4527256"/>
            <a:ext cx="3396917" cy="222914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A9157FC-F3F0-411D-8550-601BEB734E08}"/>
              </a:ext>
            </a:extLst>
          </p:cNvPr>
          <p:cNvSpPr txBox="1"/>
          <p:nvPr/>
        </p:nvSpPr>
        <p:spPr>
          <a:xfrm>
            <a:off x="91257" y="56339"/>
            <a:ext cx="8941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Materials Needs for Aircraft Applications (Lightning Strike) </a:t>
            </a:r>
          </a:p>
        </p:txBody>
      </p:sp>
    </p:spTree>
    <p:extLst>
      <p:ext uri="{BB962C8B-B14F-4D97-AF65-F5344CB8AC3E}">
        <p14:creationId xmlns:p14="http://schemas.microsoft.com/office/powerpoint/2010/main" val="2992072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484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626" y="4216400"/>
            <a:ext cx="3585015" cy="249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g.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03" y="1507922"/>
            <a:ext cx="5982963" cy="323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ig.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0" b="49010"/>
          <a:stretch/>
        </p:blipFill>
        <p:spPr bwMode="auto">
          <a:xfrm>
            <a:off x="7161347" y="1771097"/>
            <a:ext cx="2145318" cy="15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5" descr="Picture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1"/>
          <a:stretch>
            <a:fillRect/>
          </a:stretch>
        </p:blipFill>
        <p:spPr bwMode="auto">
          <a:xfrm>
            <a:off x="9971702" y="642583"/>
            <a:ext cx="2020389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 descr="Picture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763" y="2033595"/>
            <a:ext cx="1925095" cy="103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41"/>
          <p:cNvSpPr txBox="1">
            <a:spLocks noChangeArrowheads="1"/>
          </p:cNvSpPr>
          <p:nvPr/>
        </p:nvSpPr>
        <p:spPr bwMode="auto">
          <a:xfrm>
            <a:off x="10034763" y="3186350"/>
            <a:ext cx="192509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b="1" u="sng" dirty="0">
                <a:solidFill>
                  <a:srgbClr val="0000FF"/>
                </a:solidFill>
              </a:rPr>
              <a:t>Problem - Icing</a:t>
            </a:r>
          </a:p>
          <a:p>
            <a:r>
              <a:rPr lang="en-US" altLang="en-US" b="1" i="1" dirty="0"/>
              <a:t>Property needed - Electrical &amp; thermal conductivity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5980" y="662265"/>
            <a:ext cx="673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Composition</a:t>
            </a:r>
            <a:r>
              <a:rPr lang="en-US" b="1" dirty="0">
                <a:solidFill>
                  <a:srgbClr val="FF0000"/>
                </a:solidFill>
              </a:rPr>
              <a:t>: Graphene Oxide + Polyamide + Carbon fiber composite</a:t>
            </a:r>
          </a:p>
        </p:txBody>
      </p:sp>
      <p:sp>
        <p:nvSpPr>
          <p:cNvPr id="10" name="Line 25"/>
          <p:cNvSpPr>
            <a:spLocks noChangeShapeType="1"/>
          </p:cNvSpPr>
          <p:nvPr/>
        </p:nvSpPr>
        <p:spPr bwMode="auto">
          <a:xfrm>
            <a:off x="6399928" y="2005328"/>
            <a:ext cx="1089025" cy="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61347" y="1163846"/>
            <a:ext cx="214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Microstructure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15042" y="1091225"/>
            <a:ext cx="258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Processing of composites</a:t>
            </a:r>
          </a:p>
        </p:txBody>
      </p:sp>
      <p:sp>
        <p:nvSpPr>
          <p:cNvPr id="2" name="Right Arrow 1"/>
          <p:cNvSpPr/>
          <p:nvPr/>
        </p:nvSpPr>
        <p:spPr>
          <a:xfrm>
            <a:off x="4546600" y="1213389"/>
            <a:ext cx="1882008" cy="21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/>
          <p:cNvSpPr/>
          <p:nvPr/>
        </p:nvSpPr>
        <p:spPr>
          <a:xfrm>
            <a:off x="8055133" y="3505512"/>
            <a:ext cx="262294" cy="635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06091" y="5353959"/>
            <a:ext cx="3216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Significant improvements in thermal conductivity </a:t>
            </a:r>
            <a:r>
              <a:rPr lang="en-US" b="1" i="1" dirty="0"/>
              <a:t>for composites with various chemical treatments</a:t>
            </a:r>
          </a:p>
          <a:p>
            <a:endParaRPr lang="en-US" b="1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4290826" y="4984627"/>
            <a:ext cx="102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Property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D2BB3F-5C3C-48D5-9CBA-88DE09BD563A}"/>
              </a:ext>
            </a:extLst>
          </p:cNvPr>
          <p:cNvSpPr txBox="1"/>
          <p:nvPr/>
        </p:nvSpPr>
        <p:spPr>
          <a:xfrm>
            <a:off x="91257" y="56339"/>
            <a:ext cx="7334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Materials Needs for Aircraft Applications (Icing) </a:t>
            </a:r>
          </a:p>
        </p:txBody>
      </p:sp>
    </p:spTree>
    <p:extLst>
      <p:ext uri="{BB962C8B-B14F-4D97-AF65-F5344CB8AC3E}">
        <p14:creationId xmlns:p14="http://schemas.microsoft.com/office/powerpoint/2010/main" val="655340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7" y="1549003"/>
            <a:ext cx="2567614" cy="24667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454" y="1549003"/>
            <a:ext cx="2722055" cy="1797806"/>
          </a:xfrm>
          <a:prstGeom prst="rect">
            <a:avLst/>
          </a:prstGeom>
        </p:spPr>
      </p:pic>
      <p:pic>
        <p:nvPicPr>
          <p:cNvPr id="32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3"/>
          <a:stretch>
            <a:fillRect/>
          </a:stretch>
        </p:blipFill>
        <p:spPr bwMode="auto">
          <a:xfrm>
            <a:off x="8747841" y="1660841"/>
            <a:ext cx="1325562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9" t="15897" r="23521" b="7370"/>
          <a:stretch>
            <a:fillRect/>
          </a:stretch>
        </p:blipFill>
        <p:spPr bwMode="auto">
          <a:xfrm>
            <a:off x="6031628" y="2641916"/>
            <a:ext cx="684213" cy="842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AutoShape 18"/>
          <p:cNvSpPr>
            <a:spLocks noChangeArrowheads="1"/>
          </p:cNvSpPr>
          <p:nvPr/>
        </p:nvSpPr>
        <p:spPr bwMode="auto">
          <a:xfrm>
            <a:off x="8289053" y="3103878"/>
            <a:ext cx="833438" cy="336550"/>
          </a:xfrm>
          <a:prstGeom prst="roundRect">
            <a:avLst>
              <a:gd name="adj" fmla="val 16667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19"/>
          <p:cNvSpPr>
            <a:spLocks noChangeArrowheads="1"/>
          </p:cNvSpPr>
          <p:nvPr/>
        </p:nvSpPr>
        <p:spPr bwMode="auto">
          <a:xfrm>
            <a:off x="8381128" y="2827653"/>
            <a:ext cx="150813" cy="27781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20"/>
          <p:cNvSpPr>
            <a:spLocks noChangeArrowheads="1"/>
          </p:cNvSpPr>
          <p:nvPr/>
        </p:nvSpPr>
        <p:spPr bwMode="auto">
          <a:xfrm>
            <a:off x="8392241" y="3440428"/>
            <a:ext cx="115887" cy="117475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21"/>
          <p:cNvSpPr>
            <a:spLocks noChangeArrowheads="1"/>
          </p:cNvSpPr>
          <p:nvPr/>
        </p:nvSpPr>
        <p:spPr bwMode="auto">
          <a:xfrm>
            <a:off x="8881191" y="3442016"/>
            <a:ext cx="115887" cy="117475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22"/>
          <p:cNvSpPr>
            <a:spLocks noChangeArrowheads="1"/>
          </p:cNvSpPr>
          <p:nvPr/>
        </p:nvSpPr>
        <p:spPr bwMode="auto">
          <a:xfrm>
            <a:off x="6923803" y="2630803"/>
            <a:ext cx="1225550" cy="71438"/>
          </a:xfrm>
          <a:prstGeom prst="rect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24"/>
          <p:cNvSpPr>
            <a:spLocks noChangeShapeType="1"/>
          </p:cNvSpPr>
          <p:nvPr/>
        </p:nvSpPr>
        <p:spPr bwMode="auto">
          <a:xfrm flipV="1">
            <a:off x="6398341" y="1994216"/>
            <a:ext cx="0" cy="1100137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25"/>
          <p:cNvSpPr>
            <a:spLocks noChangeShapeType="1"/>
          </p:cNvSpPr>
          <p:nvPr/>
        </p:nvSpPr>
        <p:spPr bwMode="auto">
          <a:xfrm>
            <a:off x="6399928" y="2005328"/>
            <a:ext cx="1089025" cy="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26"/>
          <p:cNvSpPr>
            <a:spLocks noChangeShapeType="1"/>
          </p:cNvSpPr>
          <p:nvPr/>
        </p:nvSpPr>
        <p:spPr bwMode="auto">
          <a:xfrm>
            <a:off x="7498478" y="1994216"/>
            <a:ext cx="0" cy="636587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27"/>
          <p:cNvSpPr>
            <a:spLocks noChangeShapeType="1"/>
          </p:cNvSpPr>
          <p:nvPr/>
        </p:nvSpPr>
        <p:spPr bwMode="auto">
          <a:xfrm>
            <a:off x="7084141" y="2700653"/>
            <a:ext cx="0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28"/>
          <p:cNvSpPr>
            <a:spLocks noChangeShapeType="1"/>
          </p:cNvSpPr>
          <p:nvPr/>
        </p:nvSpPr>
        <p:spPr bwMode="auto">
          <a:xfrm>
            <a:off x="7084141" y="3024503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29"/>
          <p:cNvSpPr>
            <a:spLocks noChangeShapeType="1"/>
          </p:cNvSpPr>
          <p:nvPr/>
        </p:nvSpPr>
        <p:spPr bwMode="auto">
          <a:xfrm>
            <a:off x="7950916" y="2703828"/>
            <a:ext cx="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30"/>
          <p:cNvSpPr>
            <a:spLocks noChangeShapeType="1"/>
          </p:cNvSpPr>
          <p:nvPr/>
        </p:nvSpPr>
        <p:spPr bwMode="auto">
          <a:xfrm>
            <a:off x="7950916" y="2905441"/>
            <a:ext cx="427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Text Box 43"/>
          <p:cNvSpPr txBox="1">
            <a:spLocks noChangeArrowheads="1"/>
          </p:cNvSpPr>
          <p:nvPr/>
        </p:nvSpPr>
        <p:spPr bwMode="auto">
          <a:xfrm>
            <a:off x="8644653" y="2587941"/>
            <a:ext cx="155733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dirty="0"/>
              <a:t>resin impregnation</a:t>
            </a:r>
          </a:p>
        </p:txBody>
      </p:sp>
      <p:sp>
        <p:nvSpPr>
          <p:cNvPr id="47" name="Text Box 44"/>
          <p:cNvSpPr txBox="1">
            <a:spLocks noChangeArrowheads="1"/>
          </p:cNvSpPr>
          <p:nvPr/>
        </p:nvSpPr>
        <p:spPr bwMode="auto">
          <a:xfrm>
            <a:off x="7084141" y="3445191"/>
            <a:ext cx="7254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dirty="0"/>
              <a:t>VARTM</a:t>
            </a:r>
          </a:p>
        </p:txBody>
      </p:sp>
      <p:sp>
        <p:nvSpPr>
          <p:cNvPr id="48" name="AutoShape 45"/>
          <p:cNvSpPr>
            <a:spLocks noChangeArrowheads="1"/>
          </p:cNvSpPr>
          <p:nvPr/>
        </p:nvSpPr>
        <p:spPr bwMode="auto">
          <a:xfrm>
            <a:off x="6063378" y="1517966"/>
            <a:ext cx="4108450" cy="2200275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Text Box 51"/>
          <p:cNvSpPr txBox="1">
            <a:spLocks noChangeArrowheads="1"/>
          </p:cNvSpPr>
          <p:nvPr/>
        </p:nvSpPr>
        <p:spPr bwMode="auto">
          <a:xfrm>
            <a:off x="6142753" y="3359466"/>
            <a:ext cx="4924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dirty="0">
                <a:latin typeface="Lucida Sans" panose="020B0602030504020204" pitchFamily="34" charset="0"/>
              </a:rPr>
              <a:t>resin</a:t>
            </a:r>
          </a:p>
        </p:txBody>
      </p:sp>
      <p:sp>
        <p:nvSpPr>
          <p:cNvPr id="50" name="Text Box 52"/>
          <p:cNvSpPr txBox="1">
            <a:spLocks noChangeArrowheads="1"/>
          </p:cNvSpPr>
          <p:nvPr/>
        </p:nvSpPr>
        <p:spPr bwMode="auto">
          <a:xfrm>
            <a:off x="9009778" y="3364228"/>
            <a:ext cx="10763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>
                <a:latin typeface="Lucida Sans" panose="020B0602030504020204" pitchFamily="34" charset="0"/>
              </a:rPr>
              <a:t>Vacuum pump</a:t>
            </a:r>
          </a:p>
        </p:txBody>
      </p:sp>
      <p:sp>
        <p:nvSpPr>
          <p:cNvPr id="51" name="Text Box 53"/>
          <p:cNvSpPr txBox="1">
            <a:spLocks noChangeArrowheads="1"/>
          </p:cNvSpPr>
          <p:nvPr/>
        </p:nvSpPr>
        <p:spPr bwMode="auto">
          <a:xfrm>
            <a:off x="6879815" y="2106274"/>
            <a:ext cx="77106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1000" dirty="0">
                <a:latin typeface="Lucida Sans" panose="020B0602030504020204" pitchFamily="34" charset="0"/>
              </a:rPr>
              <a:t>CNT coated fabric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45617" y="626709"/>
            <a:ext cx="5148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Composition</a:t>
            </a:r>
            <a:r>
              <a:rPr lang="en-US" b="1" dirty="0">
                <a:solidFill>
                  <a:srgbClr val="FF0000"/>
                </a:solidFill>
              </a:rPr>
              <a:t>: CNT + Epoxy + Carbon fiber composite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3775" y="1077738"/>
            <a:ext cx="119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Processing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52899" y="1077738"/>
            <a:ext cx="214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Microstructure </a:t>
            </a:r>
          </a:p>
        </p:txBody>
      </p:sp>
      <p:sp>
        <p:nvSpPr>
          <p:cNvPr id="53" name="Right Arrow 52"/>
          <p:cNvSpPr/>
          <p:nvPr/>
        </p:nvSpPr>
        <p:spPr>
          <a:xfrm>
            <a:off x="2330828" y="1167446"/>
            <a:ext cx="538299" cy="193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36" y="4011928"/>
            <a:ext cx="271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Electrophoretic deposition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480613" y="3285793"/>
            <a:ext cx="3405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Uniform coating of CNT on fabrics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870207" y="1127649"/>
            <a:ext cx="258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Processing of composites</a:t>
            </a:r>
          </a:p>
        </p:txBody>
      </p:sp>
      <p:sp>
        <p:nvSpPr>
          <p:cNvPr id="57" name="Right Arrow 56"/>
          <p:cNvSpPr/>
          <p:nvPr/>
        </p:nvSpPr>
        <p:spPr>
          <a:xfrm>
            <a:off x="5372584" y="1172046"/>
            <a:ext cx="728233" cy="256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808741" y="3719448"/>
            <a:ext cx="4621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Use CNT coated fabric now to make composite</a:t>
            </a:r>
          </a:p>
        </p:txBody>
      </p:sp>
      <p:sp>
        <p:nvSpPr>
          <p:cNvPr id="7" name="Down Arrow 6"/>
          <p:cNvSpPr/>
          <p:nvPr/>
        </p:nvSpPr>
        <p:spPr>
          <a:xfrm>
            <a:off x="7950916" y="4088780"/>
            <a:ext cx="198437" cy="393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509404" y="4963165"/>
            <a:ext cx="102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Property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765300" y="5271481"/>
            <a:ext cx="4582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00FF"/>
                </a:solidFill>
              </a:rPr>
              <a:t>Internal damages which is not shown in load-displacement curves are shown as change in resistances </a:t>
            </a:r>
            <a:r>
              <a:rPr lang="en-US" b="1" i="1" dirty="0"/>
              <a:t>– beneficial to detect and monitor defects in internal structures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2798" y="4414621"/>
            <a:ext cx="3435401" cy="2380365"/>
          </a:xfrm>
          <a:prstGeom prst="rect">
            <a:avLst/>
          </a:prstGeom>
        </p:spPr>
      </p:pic>
      <p:sp>
        <p:nvSpPr>
          <p:cNvPr id="61" name="Text Box 44"/>
          <p:cNvSpPr txBox="1">
            <a:spLocks noChangeArrowheads="1"/>
          </p:cNvSpPr>
          <p:nvPr/>
        </p:nvSpPr>
        <p:spPr bwMode="auto">
          <a:xfrm>
            <a:off x="10678079" y="2066804"/>
            <a:ext cx="173267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b="1" i="1" u="sng" dirty="0">
                <a:solidFill>
                  <a:srgbClr val="0000FF"/>
                </a:solidFill>
              </a:rPr>
              <a:t>Problem - Structural health monitoring</a:t>
            </a:r>
          </a:p>
          <a:p>
            <a:r>
              <a:rPr lang="en-US" altLang="en-US" b="1" i="1" dirty="0"/>
              <a:t>Property needed - Electrical conductivity</a:t>
            </a:r>
          </a:p>
        </p:txBody>
      </p:sp>
      <p:pic>
        <p:nvPicPr>
          <p:cNvPr id="62" name="Picture 5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" t="1772" r="2434" b="5603"/>
          <a:stretch>
            <a:fillRect/>
          </a:stretch>
        </p:blipFill>
        <p:spPr bwMode="auto">
          <a:xfrm>
            <a:off x="10348724" y="728797"/>
            <a:ext cx="1814756" cy="1230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96410E7-8781-412C-B266-32C17F0327FB}"/>
              </a:ext>
            </a:extLst>
          </p:cNvPr>
          <p:cNvSpPr txBox="1"/>
          <p:nvPr/>
        </p:nvSpPr>
        <p:spPr>
          <a:xfrm>
            <a:off x="91257" y="56339"/>
            <a:ext cx="9388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Materials Needs for Aircraft Applications (Health Monitoring) </a:t>
            </a:r>
          </a:p>
        </p:txBody>
      </p:sp>
    </p:spTree>
    <p:extLst>
      <p:ext uri="{BB962C8B-B14F-4D97-AF65-F5344CB8AC3E}">
        <p14:creationId xmlns:p14="http://schemas.microsoft.com/office/powerpoint/2010/main" val="3911738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91257" y="1138515"/>
            <a:ext cx="684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Composition</a:t>
            </a:r>
            <a:r>
              <a:rPr lang="en-US" b="1" dirty="0">
                <a:solidFill>
                  <a:srgbClr val="FF0000"/>
                </a:solidFill>
              </a:rPr>
              <a:t>: Polymer + Self healing capsules or fibers + Carbon fibers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43458" y="1451035"/>
            <a:ext cx="214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Microstructures </a:t>
            </a:r>
          </a:p>
        </p:txBody>
      </p:sp>
      <p:sp>
        <p:nvSpPr>
          <p:cNvPr id="61" name="Text Box 44"/>
          <p:cNvSpPr txBox="1">
            <a:spLocks noChangeArrowheads="1"/>
          </p:cNvSpPr>
          <p:nvPr/>
        </p:nvSpPr>
        <p:spPr bwMode="auto">
          <a:xfrm>
            <a:off x="10094893" y="1820367"/>
            <a:ext cx="173267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b="1" i="1" u="sng" dirty="0">
                <a:solidFill>
                  <a:srgbClr val="0000FF"/>
                </a:solidFill>
              </a:rPr>
              <a:t>Problem - Structural health monitoring</a:t>
            </a:r>
          </a:p>
          <a:p>
            <a:r>
              <a:rPr lang="en-US" altLang="en-US" b="1" i="1" dirty="0"/>
              <a:t>self healing</a:t>
            </a:r>
          </a:p>
        </p:txBody>
      </p:sp>
      <p:pic>
        <p:nvPicPr>
          <p:cNvPr id="62" name="Picture 5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" t="1772" r="2434" b="5603"/>
          <a:stretch>
            <a:fillRect/>
          </a:stretch>
        </p:blipFill>
        <p:spPr bwMode="auto">
          <a:xfrm>
            <a:off x="9373391" y="156983"/>
            <a:ext cx="2454173" cy="1663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9762" t="20413" r="21984" b="18508"/>
          <a:stretch/>
        </p:blipFill>
        <p:spPr>
          <a:xfrm>
            <a:off x="566457" y="1825843"/>
            <a:ext cx="4115128" cy="41065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9048" t="24350" r="23016" b="27523"/>
          <a:stretch/>
        </p:blipFill>
        <p:spPr>
          <a:xfrm>
            <a:off x="4681585" y="2027004"/>
            <a:ext cx="4404788" cy="3492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257" y="579559"/>
            <a:ext cx="266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materials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6E31AC-C45E-41BF-83DD-D180BA87B118}"/>
              </a:ext>
            </a:extLst>
          </p:cNvPr>
          <p:cNvSpPr txBox="1"/>
          <p:nvPr/>
        </p:nvSpPr>
        <p:spPr>
          <a:xfrm>
            <a:off x="91257" y="56339"/>
            <a:ext cx="839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Materials Needs for Aircraft Applications (Self Healing)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C504D6-F278-4671-B223-363E83645D72}"/>
              </a:ext>
            </a:extLst>
          </p:cNvPr>
          <p:cNvSpPr txBox="1"/>
          <p:nvPr/>
        </p:nvSpPr>
        <p:spPr>
          <a:xfrm>
            <a:off x="5972052" y="5470769"/>
            <a:ext cx="5229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Hollow fibers with uncured resin are used. Under cracking of fibers, resin comes out and reacts with catalyst outside. It cures and closes the cracks. </a:t>
            </a:r>
          </a:p>
        </p:txBody>
      </p:sp>
    </p:spTree>
    <p:extLst>
      <p:ext uri="{BB962C8B-B14F-4D97-AF65-F5344CB8AC3E}">
        <p14:creationId xmlns:p14="http://schemas.microsoft.com/office/powerpoint/2010/main" val="4120953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659641-FAFF-449E-B2F0-CBC406C5F3D5}"/>
              </a:ext>
            </a:extLst>
          </p:cNvPr>
          <p:cNvSpPr txBox="1"/>
          <p:nvPr/>
        </p:nvSpPr>
        <p:spPr>
          <a:xfrm>
            <a:off x="530087" y="407504"/>
            <a:ext cx="109330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 knowledge on different materials used in aircraft structures.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 the importance of composition - processing – microstructure – property relations in certain aircraft material (polymer composites).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B2624-E188-4031-8274-E2D254BA4657}"/>
              </a:ext>
            </a:extLst>
          </p:cNvPr>
          <p:cNvSpPr txBox="1"/>
          <p:nvPr/>
        </p:nvSpPr>
        <p:spPr>
          <a:xfrm>
            <a:off x="4649856" y="3856383"/>
            <a:ext cx="2892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47942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887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418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282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62" y="1321415"/>
            <a:ext cx="3114714" cy="50571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9300" y="1829415"/>
            <a:ext cx="70195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</a:rPr>
              <a:t>The properties / performance of materials are linked to:</a:t>
            </a:r>
          </a:p>
          <a:p>
            <a:endParaRPr lang="en-US" sz="4000" dirty="0">
              <a:latin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Times New Roman" panose="02020603050405020304" pitchFamily="18" charset="0"/>
              </a:rPr>
              <a:t>chemical composition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Times New Roman" panose="02020603050405020304" pitchFamily="18" charset="0"/>
              </a:rPr>
              <a:t>processing path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Times New Roman" panose="02020603050405020304" pitchFamily="18" charset="0"/>
              </a:rPr>
              <a:t>microstructure of the material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749300" y="279400"/>
            <a:ext cx="10690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Composition - Processing - Microstructure - Property Relations</a:t>
            </a:r>
          </a:p>
        </p:txBody>
      </p:sp>
    </p:spTree>
    <p:extLst>
      <p:ext uri="{BB962C8B-B14F-4D97-AF65-F5344CB8AC3E}">
        <p14:creationId xmlns:p14="http://schemas.microsoft.com/office/powerpoint/2010/main" val="2910472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5084" y="926496"/>
            <a:ext cx="11253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</a:rPr>
              <a:t>To select a material for a particular component, the designer must have an intimate knowledge of what properties are required – Designers should be aware of various materials available and their mechanical, thermal, electronic, and other properties.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095500" y="2479299"/>
            <a:ext cx="471982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Example mechanical properties:</a:t>
            </a:r>
          </a:p>
          <a:p>
            <a:r>
              <a:rPr lang="en-US" b="1" i="0" u="none" strike="noStrike" baseline="0" dirty="0">
                <a:latin typeface="Times New Roman" panose="02020603050405020304" pitchFamily="18" charset="0"/>
              </a:rPr>
              <a:t>Strength</a:t>
            </a:r>
          </a:p>
          <a:p>
            <a:r>
              <a:rPr lang="en-US" b="0" i="0" u="none" strike="noStrike" baseline="0" dirty="0">
                <a:latin typeface="Times New Roman" panose="02020603050405020304" pitchFamily="18" charset="0"/>
              </a:rPr>
              <a:t>Tensile strength (ultimate strength)</a:t>
            </a:r>
          </a:p>
          <a:p>
            <a:r>
              <a:rPr lang="en-US" b="0" i="0" u="none" strike="noStrike" baseline="0" dirty="0">
                <a:latin typeface="Times New Roman" panose="02020603050405020304" pitchFamily="18" charset="0"/>
              </a:rPr>
              <a:t>Yield strength</a:t>
            </a:r>
          </a:p>
          <a:p>
            <a:r>
              <a:rPr lang="en-US" b="0" i="0" u="none" strike="noStrike" baseline="0" dirty="0">
                <a:latin typeface="Times New Roman" panose="02020603050405020304" pitchFamily="18" charset="0"/>
              </a:rPr>
              <a:t>Compressive strength</a:t>
            </a:r>
          </a:p>
          <a:p>
            <a:r>
              <a:rPr lang="en-US" b="1" i="0" u="none" strike="noStrike" baseline="0" dirty="0">
                <a:latin typeface="Times New Roman" panose="02020603050405020304" pitchFamily="18" charset="0"/>
              </a:rPr>
              <a:t>Hardness</a:t>
            </a:r>
          </a:p>
          <a:p>
            <a:r>
              <a:rPr lang="en-US" b="1" i="0" u="none" strike="noStrike" baseline="0" dirty="0">
                <a:latin typeface="Times New Roman" panose="02020603050405020304" pitchFamily="18" charset="0"/>
              </a:rPr>
              <a:t>Toughness</a:t>
            </a:r>
          </a:p>
          <a:p>
            <a:r>
              <a:rPr lang="en-US" b="0" i="0" u="none" strike="noStrike" baseline="0" dirty="0">
                <a:latin typeface="Times New Roman" panose="02020603050405020304" pitchFamily="18" charset="0"/>
              </a:rPr>
              <a:t>Notch toughness</a:t>
            </a:r>
          </a:p>
          <a:p>
            <a:r>
              <a:rPr lang="en-US" b="0" i="0" u="none" strike="noStrike" baseline="0" dirty="0">
                <a:latin typeface="Times New Roman" panose="02020603050405020304" pitchFamily="18" charset="0"/>
              </a:rPr>
              <a:t>Fracture toughness</a:t>
            </a:r>
          </a:p>
          <a:p>
            <a:r>
              <a:rPr lang="en-US" b="1" i="0" u="none" strike="noStrike" baseline="0" dirty="0">
                <a:latin typeface="Times New Roman" panose="02020603050405020304" pitchFamily="18" charset="0"/>
              </a:rPr>
              <a:t>Ductility</a:t>
            </a:r>
          </a:p>
          <a:p>
            <a:r>
              <a:rPr lang="en-US" b="0" i="0" u="none" strike="noStrike" baseline="0" dirty="0">
                <a:latin typeface="Times New Roman" panose="02020603050405020304" pitchFamily="18" charset="0"/>
              </a:rPr>
              <a:t>Total elongation</a:t>
            </a:r>
          </a:p>
          <a:p>
            <a:r>
              <a:rPr lang="en-US" b="0" i="0" u="none" strike="noStrike" baseline="0" dirty="0">
                <a:latin typeface="Times New Roman" panose="02020603050405020304" pitchFamily="18" charset="0"/>
              </a:rPr>
              <a:t>Reduction in area</a:t>
            </a:r>
          </a:p>
          <a:p>
            <a:r>
              <a:rPr lang="en-US" b="1" i="0" u="none" strike="noStrike" baseline="0" dirty="0">
                <a:latin typeface="Times New Roman" panose="02020603050405020304" pitchFamily="18" charset="0"/>
              </a:rPr>
              <a:t>Fatigue resistance</a:t>
            </a:r>
            <a:endParaRPr lang="en-US" sz="4800" dirty="0"/>
          </a:p>
        </p:txBody>
      </p:sp>
      <p:sp>
        <p:nvSpPr>
          <p:cNvPr id="7" name="Rectangle 6"/>
          <p:cNvSpPr/>
          <p:nvPr/>
        </p:nvSpPr>
        <p:spPr>
          <a:xfrm>
            <a:off x="6815328" y="2479299"/>
            <a:ext cx="31546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Example other properties:</a:t>
            </a:r>
          </a:p>
          <a:p>
            <a:r>
              <a:rPr lang="en-US" b="0" i="0" u="none" strike="noStrike" baseline="0" dirty="0">
                <a:latin typeface="Times New Roman" panose="02020603050405020304" pitchFamily="18" charset="0"/>
              </a:rPr>
              <a:t>Formability</a:t>
            </a:r>
          </a:p>
          <a:p>
            <a:r>
              <a:rPr lang="en-US" b="0" i="0" u="none" strike="noStrike" baseline="0" dirty="0" err="1">
                <a:latin typeface="Times New Roman" panose="02020603050405020304" pitchFamily="18" charset="0"/>
              </a:rPr>
              <a:t>Drawability</a:t>
            </a:r>
            <a:endParaRPr lang="en-US" b="0" i="0" u="none" strike="noStrike" baseline="0" dirty="0">
              <a:latin typeface="Times New Roman" panose="02020603050405020304" pitchFamily="18" charset="0"/>
            </a:endParaRPr>
          </a:p>
          <a:p>
            <a:r>
              <a:rPr lang="en-US" b="0" i="0" u="none" strike="noStrike" baseline="0" dirty="0" err="1">
                <a:latin typeface="Times New Roman" panose="02020603050405020304" pitchFamily="18" charset="0"/>
              </a:rPr>
              <a:t>Stretchability</a:t>
            </a:r>
            <a:endParaRPr lang="en-US" b="0" i="0" u="none" strike="noStrike" baseline="0" dirty="0">
              <a:latin typeface="Times New Roman" panose="02020603050405020304" pitchFamily="18" charset="0"/>
            </a:endParaRPr>
          </a:p>
          <a:p>
            <a:r>
              <a:rPr lang="en-US" b="0" i="0" u="none" strike="noStrike" baseline="0" dirty="0">
                <a:latin typeface="Times New Roman" panose="02020603050405020304" pitchFamily="18" charset="0"/>
              </a:rPr>
              <a:t>Bendability</a:t>
            </a:r>
          </a:p>
          <a:p>
            <a:r>
              <a:rPr lang="en-US" b="0" i="0" u="none" strike="noStrike" baseline="0" dirty="0">
                <a:latin typeface="Times New Roman" panose="02020603050405020304" pitchFamily="18" charset="0"/>
              </a:rPr>
              <a:t>Wear resistance</a:t>
            </a:r>
          </a:p>
          <a:p>
            <a:r>
              <a:rPr lang="en-US" b="0" i="0" u="none" strike="noStrike" baseline="0" dirty="0">
                <a:latin typeface="Times New Roman" panose="02020603050405020304" pitchFamily="18" charset="0"/>
              </a:rPr>
              <a:t>Abrasion resistance</a:t>
            </a:r>
          </a:p>
          <a:p>
            <a:r>
              <a:rPr lang="en-US" b="0" i="0" u="none" strike="noStrike" baseline="0" dirty="0">
                <a:latin typeface="Times New Roman" panose="02020603050405020304" pitchFamily="18" charset="0"/>
              </a:rPr>
              <a:t>Galling resistance</a:t>
            </a:r>
          </a:p>
          <a:p>
            <a:r>
              <a:rPr lang="en-US" b="0" i="0" u="none" strike="noStrike" baseline="0" dirty="0">
                <a:latin typeface="Times New Roman" panose="02020603050405020304" pitchFamily="18" charset="0"/>
              </a:rPr>
              <a:t>Sliding wear resistance</a:t>
            </a:r>
            <a:endParaRPr lang="en-US" sz="4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21400" y="2298700"/>
            <a:ext cx="0" cy="3949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9300" y="279400"/>
            <a:ext cx="10690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Composition - Processing - Microstructure - Property Relations</a:t>
            </a:r>
          </a:p>
        </p:txBody>
      </p:sp>
    </p:spTree>
    <p:extLst>
      <p:ext uri="{BB962C8B-B14F-4D97-AF65-F5344CB8AC3E}">
        <p14:creationId xmlns:p14="http://schemas.microsoft.com/office/powerpoint/2010/main" val="117612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52206" y="722620"/>
            <a:ext cx="10887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u="sng" dirty="0">
                <a:latin typeface="Times New Roman" panose="02020603050405020304" pitchFamily="18" charset="0"/>
              </a:rPr>
              <a:t>In the selection process, what is required for one application may be totally inappropriate for another application.</a:t>
            </a:r>
            <a:endParaRPr lang="en-US" u="sng" dirty="0"/>
          </a:p>
        </p:txBody>
      </p:sp>
      <p:sp>
        <p:nvSpPr>
          <p:cNvPr id="4" name="Rectangle 3"/>
          <p:cNvSpPr/>
          <p:nvPr/>
        </p:nvSpPr>
        <p:spPr>
          <a:xfrm>
            <a:off x="451061" y="1091952"/>
            <a:ext cx="56062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</a:rPr>
              <a:t>Example: Steel beams for a railway bridge</a:t>
            </a:r>
          </a:p>
          <a:p>
            <a:r>
              <a:rPr lang="en-US" sz="1600" u="sng" dirty="0">
                <a:latin typeface="Times New Roman" panose="02020603050405020304" pitchFamily="18" charset="0"/>
              </a:rPr>
              <a:t>Certain Requirements: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</a:rPr>
              <a:t>Strength to withstand the loads.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</a:rPr>
              <a:t>Fracture toughness to resist crack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</a:rPr>
              <a:t>Weldability</a:t>
            </a:r>
            <a:r>
              <a:rPr lang="en-US" sz="1600" dirty="0">
                <a:latin typeface="Times New Roman" panose="02020603050405020304" pitchFamily="18" charset="0"/>
              </a:rPr>
              <a:t> with other steel beams (need low carbon)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413216" y="2413104"/>
            <a:ext cx="528190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Times New Roman" panose="02020603050405020304" pitchFamily="18" charset="0"/>
              </a:rPr>
              <a:t>Chosen material: HSLA steel has a ferrite-pearlite microstructure and is </a:t>
            </a:r>
            <a:r>
              <a:rPr lang="en-US" sz="1600" dirty="0" err="1">
                <a:latin typeface="Times New Roman" panose="02020603050405020304" pitchFamily="18" charset="0"/>
              </a:rPr>
              <a:t>microalloyed</a:t>
            </a:r>
            <a:r>
              <a:rPr lang="en-US" sz="1600" dirty="0">
                <a:latin typeface="Times New Roman" panose="02020603050405020304" pitchFamily="18" charset="0"/>
              </a:rPr>
              <a:t> with vanadium and/or niobium for strengthening.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</a:rPr>
              <a:t>(</a:t>
            </a:r>
            <a:r>
              <a:rPr lang="en-US" sz="1600" i="1" dirty="0" err="1">
                <a:latin typeface="Times New Roman" panose="02020603050405020304" pitchFamily="18" charset="0"/>
              </a:rPr>
              <a:t>Microalloying</a:t>
            </a:r>
            <a:r>
              <a:rPr lang="en-US" sz="1600" i="1" dirty="0">
                <a:latin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</a:rPr>
              <a:t>is a term used to describe the process of using small additions of </a:t>
            </a:r>
            <a:r>
              <a:rPr lang="en-US" sz="1600" dirty="0" err="1">
                <a:latin typeface="Times New Roman" panose="02020603050405020304" pitchFamily="18" charset="0"/>
              </a:rPr>
              <a:t>carbonitride</a:t>
            </a:r>
            <a:r>
              <a:rPr lang="en-US" sz="1600" dirty="0">
                <a:latin typeface="Times New Roman" panose="02020603050405020304" pitchFamily="18" charset="0"/>
              </a:rPr>
              <a:t> forming elements--titanium, vanadium, and niobium--to strengthen steels by grain refinement and precipitation hardening.)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10" y="4303087"/>
            <a:ext cx="2482790" cy="202965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41774" y="1149299"/>
            <a:ext cx="40294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</a:rPr>
              <a:t>Example: Steel rails</a:t>
            </a:r>
          </a:p>
          <a:p>
            <a:r>
              <a:rPr lang="en-US" sz="1600" u="sng" dirty="0">
                <a:latin typeface="Times New Roman" panose="02020603050405020304" pitchFamily="18" charset="0"/>
              </a:rPr>
              <a:t>Certain Requirements: 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High strength 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Wear resistance</a:t>
            </a:r>
          </a:p>
          <a:p>
            <a:endParaRPr lang="en-US" sz="1600" dirty="0">
              <a:latin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41774" y="2246345"/>
            <a:ext cx="553701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Times New Roman" panose="02020603050405020304" pitchFamily="18" charset="0"/>
              </a:rPr>
              <a:t>Chosen material: Modern rail steels consist of a fully </a:t>
            </a:r>
            <a:r>
              <a:rPr lang="en-US" sz="1600" dirty="0" err="1">
                <a:latin typeface="Times New Roman" panose="02020603050405020304" pitchFamily="18" charset="0"/>
              </a:rPr>
              <a:t>pearlitic</a:t>
            </a:r>
            <a:r>
              <a:rPr lang="en-US" sz="1600" dirty="0">
                <a:latin typeface="Times New Roman" panose="02020603050405020304" pitchFamily="18" charset="0"/>
              </a:rPr>
              <a:t> microstructure with a fine pearlite </a:t>
            </a:r>
            <a:r>
              <a:rPr lang="en-US" sz="1600" dirty="0" err="1">
                <a:latin typeface="Times New Roman" panose="02020603050405020304" pitchFamily="18" charset="0"/>
              </a:rPr>
              <a:t>interlamellar</a:t>
            </a:r>
            <a:r>
              <a:rPr lang="en-US" sz="1600" dirty="0">
                <a:latin typeface="Times New Roman" panose="02020603050405020304" pitchFamily="18" charset="0"/>
              </a:rPr>
              <a:t> spacing. Pearlite is unique because it is a lamellar composite consisting of 88% soft, ductile ferrite and 12% hard, brittle cementite (Fe</a:t>
            </a:r>
            <a:r>
              <a:rPr lang="en-US" sz="1600" b="0" i="0" u="none" strike="noStrike" baseline="0" dirty="0">
                <a:latin typeface="Times New Roman" panose="02020603050405020304" pitchFamily="18" charset="0"/>
              </a:rPr>
              <a:t>3</a:t>
            </a:r>
            <a:r>
              <a:rPr lang="en-US" sz="1600" dirty="0">
                <a:latin typeface="Times New Roman" panose="02020603050405020304" pitchFamily="18" charset="0"/>
              </a:rPr>
              <a:t>C). The hard cementite plates provide excellent wear resistance, especially when embedded in soft ferrite. </a:t>
            </a:r>
            <a:r>
              <a:rPr lang="en-US" sz="1600" dirty="0" err="1">
                <a:latin typeface="Times New Roman" panose="02020603050405020304" pitchFamily="18" charset="0"/>
              </a:rPr>
              <a:t>Pearlitic</a:t>
            </a:r>
            <a:r>
              <a:rPr lang="en-US" sz="1600" dirty="0">
                <a:latin typeface="Times New Roman" panose="02020603050405020304" pitchFamily="18" charset="0"/>
              </a:rPr>
              <a:t> steels have high strength and are fully adequate to support heavy axle loads of modern locomotives and freight cars.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568" y="4410547"/>
            <a:ext cx="2491932" cy="202616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52989" y="6319188"/>
            <a:ext cx="22342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</a:rPr>
              <a:t>Ferrite-pearlite microstructure</a:t>
            </a:r>
            <a:endParaRPr lang="en-US" sz="1200" b="1" dirty="0"/>
          </a:p>
        </p:txBody>
      </p:sp>
      <p:sp>
        <p:nvSpPr>
          <p:cNvPr id="14" name="Rectangle 13"/>
          <p:cNvSpPr/>
          <p:nvPr/>
        </p:nvSpPr>
        <p:spPr>
          <a:xfrm>
            <a:off x="8622433" y="6457688"/>
            <a:ext cx="2099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</a:rPr>
              <a:t>Fully pearlite microstructure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062379" y="4684964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So, the requirements for these applications are different and hence the information on processing – microstructure – property relations help designers.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9300" y="190500"/>
            <a:ext cx="10690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Composition - Processing - Microstructure - Property Relations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1A3CC0-897D-46BF-B16A-07B04FCDB51C}"/>
              </a:ext>
            </a:extLst>
          </p:cNvPr>
          <p:cNvCxnSpPr/>
          <p:nvPr/>
        </p:nvCxnSpPr>
        <p:spPr>
          <a:xfrm>
            <a:off x="5913783" y="1149299"/>
            <a:ext cx="0" cy="3261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150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35101" y="1333500"/>
            <a:ext cx="94615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case study, we will discuss </a:t>
            </a:r>
          </a:p>
          <a:p>
            <a:r>
              <a:rPr lang="en-US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Composition - Processing - Microstructure - Property relations in a certain aircraft material which will be useful for designing of aircraft structures…..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82701" y="4114800"/>
            <a:ext cx="9461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 to be discussed – Polymer composites (PMCs)</a:t>
            </a:r>
          </a:p>
        </p:txBody>
      </p:sp>
    </p:spTree>
    <p:extLst>
      <p:ext uri="{BB962C8B-B14F-4D97-AF65-F5344CB8AC3E}">
        <p14:creationId xmlns:p14="http://schemas.microsoft.com/office/powerpoint/2010/main" val="642013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1378</Words>
  <Application>Microsoft Office PowerPoint</Application>
  <PresentationFormat>Widescreen</PresentationFormat>
  <Paragraphs>248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Lucida Sans</vt:lpstr>
      <vt:lpstr>Times New Roman</vt:lpstr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Gowthaman</dc:creator>
  <cp:lastModifiedBy>Gowthaman Swaminathan</cp:lastModifiedBy>
  <cp:revision>55</cp:revision>
  <dcterms:created xsi:type="dcterms:W3CDTF">2022-03-03T12:25:47Z</dcterms:created>
  <dcterms:modified xsi:type="dcterms:W3CDTF">2023-01-23T15:57:56Z</dcterms:modified>
</cp:coreProperties>
</file>